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3" r:id="rId2"/>
    <p:sldId id="258" r:id="rId3"/>
    <p:sldId id="259" r:id="rId4"/>
    <p:sldId id="260" r:id="rId5"/>
    <p:sldId id="261" r:id="rId6"/>
    <p:sldId id="262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7" r:id="rId16"/>
    <p:sldId id="278" r:id="rId17"/>
    <p:sldId id="282" r:id="rId18"/>
    <p:sldId id="280" r:id="rId19"/>
  </p:sldIdLst>
  <p:sldSz cx="18288000" cy="10287000"/>
  <p:notesSz cx="6858000" cy="9144000"/>
  <p:embeddedFontLst>
    <p:embeddedFont>
      <p:font typeface="Manrope" panose="020B0604020202020204" charset="0"/>
      <p:regular r:id="rId20"/>
    </p:embeddedFont>
    <p:embeddedFont>
      <p:font typeface="Manrope Semi-Bold" panose="020B0604020202020204" charset="0"/>
      <p:regular r:id="rId21"/>
      <p:bold r:id="rId22"/>
    </p:embeddedFont>
    <p:embeddedFont>
      <p:font typeface="Poppins Bold" panose="020B0604020202020204" charset="0"/>
      <p:regular r:id="rId23"/>
    </p:embeddedFont>
    <p:embeddedFont>
      <p:font typeface="Manrope Ultra-Bold" panose="020B0604020202020204" charset="0"/>
      <p:regular r:id="rId24"/>
      <p:bold r:id="rId25"/>
    </p:embeddedFont>
    <p:embeddedFont>
      <p:font typeface="Poppins" panose="020B0604020202020204" charset="0"/>
      <p:regular r:id="rId26"/>
    </p:embeddedFont>
    <p:embeddedFont>
      <p:font typeface="Manrope Bold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hunk Five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 autoAdjust="0"/>
    <p:restoredTop sz="94609" autoAdjust="0"/>
  </p:normalViewPr>
  <p:slideViewPr>
    <p:cSldViewPr>
      <p:cViewPr varScale="1">
        <p:scale>
          <a:sx n="73" d="100"/>
          <a:sy n="73" d="100"/>
        </p:scale>
        <p:origin x="51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customXml" Target="../customXml/item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mXbhKpsjQo?start=1&amp;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650149" y="952500"/>
            <a:ext cx="14178733" cy="4507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27"/>
              </a:lnSpc>
            </a:pPr>
            <a:r>
              <a:rPr lang="en-US" sz="8121" dirty="0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International Conference </a:t>
            </a:r>
          </a:p>
          <a:p>
            <a:pPr algn="l">
              <a:lnSpc>
                <a:spcPts val="8527"/>
              </a:lnSpc>
            </a:pPr>
            <a:r>
              <a:rPr lang="en-US" sz="8121" dirty="0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on the Two-Wheels </a:t>
            </a:r>
          </a:p>
          <a:p>
            <a:pPr algn="l">
              <a:lnSpc>
                <a:spcPts val="8527"/>
              </a:lnSpc>
            </a:pPr>
            <a:r>
              <a:rPr lang="en-US" sz="8121" dirty="0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Sector in Europe: </a:t>
            </a:r>
          </a:p>
          <a:p>
            <a:pPr marL="0" lvl="0" indent="0" algn="l">
              <a:lnSpc>
                <a:spcPts val="8527"/>
              </a:lnSpc>
            </a:pPr>
            <a:r>
              <a:rPr lang="en-US" sz="8121" dirty="0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Present and Future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828882" y="0"/>
            <a:ext cx="3728290" cy="10287000"/>
            <a:chOff x="0" y="0"/>
            <a:chExt cx="4275074" cy="117956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3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31552" y="8850462"/>
            <a:ext cx="10957658" cy="1239218"/>
            <a:chOff x="0" y="0"/>
            <a:chExt cx="14610211" cy="1652290"/>
          </a:xfrm>
        </p:grpSpPr>
        <p:sp>
          <p:nvSpPr>
            <p:cNvPr id="7" name="Freeform 7"/>
            <p:cNvSpPr/>
            <p:nvPr/>
          </p:nvSpPr>
          <p:spPr>
            <a:xfrm>
              <a:off x="0" y="443128"/>
              <a:ext cx="4130505" cy="1085950"/>
            </a:xfrm>
            <a:custGeom>
              <a:avLst/>
              <a:gdLst/>
              <a:ahLst/>
              <a:cxnLst/>
              <a:rect l="l" t="t" r="r" b="b"/>
              <a:pathLst>
                <a:path w="4130505" h="1085950">
                  <a:moveTo>
                    <a:pt x="0" y="0"/>
                  </a:moveTo>
                  <a:lnTo>
                    <a:pt x="4130505" y="0"/>
                  </a:lnTo>
                  <a:lnTo>
                    <a:pt x="4130505" y="1085951"/>
                  </a:lnTo>
                  <a:lnTo>
                    <a:pt x="0" y="1085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284" b="-9284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18410" y="0"/>
              <a:ext cx="1652290" cy="1652290"/>
            </a:xfrm>
            <a:custGeom>
              <a:avLst/>
              <a:gdLst/>
              <a:ahLst/>
              <a:cxnLst/>
              <a:rect l="l" t="t" r="r" b="b"/>
              <a:pathLst>
                <a:path w="1652290" h="1652290">
                  <a:moveTo>
                    <a:pt x="0" y="0"/>
                  </a:moveTo>
                  <a:lnTo>
                    <a:pt x="1652291" y="0"/>
                  </a:lnTo>
                  <a:lnTo>
                    <a:pt x="1652291" y="1652290"/>
                  </a:lnTo>
                  <a:lnTo>
                    <a:pt x="0" y="1652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Freeform 9"/>
            <p:cNvSpPr/>
            <p:nvPr/>
          </p:nvSpPr>
          <p:spPr>
            <a:xfrm>
              <a:off x="5918369" y="566168"/>
              <a:ext cx="3631340" cy="685638"/>
            </a:xfrm>
            <a:custGeom>
              <a:avLst/>
              <a:gdLst/>
              <a:ahLst/>
              <a:cxnLst/>
              <a:rect l="l" t="t" r="r" b="b"/>
              <a:pathLst>
                <a:path w="3631340" h="685638">
                  <a:moveTo>
                    <a:pt x="0" y="0"/>
                  </a:moveTo>
                  <a:lnTo>
                    <a:pt x="3631340" y="0"/>
                  </a:lnTo>
                  <a:lnTo>
                    <a:pt x="3631340" y="685638"/>
                  </a:lnTo>
                  <a:lnTo>
                    <a:pt x="0" y="685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58942" y="216714"/>
              <a:ext cx="1376568" cy="23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5"/>
                </a:lnSpc>
                <a:spcBef>
                  <a:spcPct val="0"/>
                </a:spcBef>
              </a:pPr>
              <a:r>
                <a:rPr lang="en-US" sz="12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Organization: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05425" y="216714"/>
              <a:ext cx="905158" cy="23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5"/>
                </a:lnSpc>
                <a:spcBef>
                  <a:spcPct val="0"/>
                </a:spcBef>
              </a:pPr>
              <a:r>
                <a:rPr lang="en-US" sz="12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Partners: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9802710" y="492973"/>
              <a:ext cx="4807501" cy="929336"/>
            </a:xfrm>
            <a:custGeom>
              <a:avLst/>
              <a:gdLst/>
              <a:ahLst/>
              <a:cxnLst/>
              <a:rect l="l" t="t" r="r" b="b"/>
              <a:pathLst>
                <a:path w="4807501" h="929336">
                  <a:moveTo>
                    <a:pt x="0" y="0"/>
                  </a:moveTo>
                  <a:lnTo>
                    <a:pt x="4807501" y="0"/>
                  </a:lnTo>
                  <a:lnTo>
                    <a:pt x="4807501" y="929336"/>
                  </a:lnTo>
                  <a:lnTo>
                    <a:pt x="0" y="929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53092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270163" y="341270"/>
              <a:ext cx="3872594" cy="193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0"/>
                </a:spcBef>
              </a:pPr>
              <a:r>
                <a:rPr lang="en-US" sz="1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More info: https://recuperarportugal.gov.pt/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22428" y="8087228"/>
            <a:ext cx="1866199" cy="1866199"/>
          </a:xfrm>
          <a:custGeom>
            <a:avLst/>
            <a:gdLst/>
            <a:ahLst/>
            <a:cxnLst/>
            <a:rect l="l" t="t" r="r" b="b"/>
            <a:pathLst>
              <a:path w="1866199" h="1866199">
                <a:moveTo>
                  <a:pt x="0" y="0"/>
                </a:moveTo>
                <a:lnTo>
                  <a:pt x="1866199" y="0"/>
                </a:lnTo>
                <a:lnTo>
                  <a:pt x="1866199" y="1866199"/>
                </a:lnTo>
                <a:lnTo>
                  <a:pt x="0" y="1866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5" name="TextBox 3"/>
          <p:cNvSpPr txBox="1"/>
          <p:nvPr/>
        </p:nvSpPr>
        <p:spPr>
          <a:xfrm>
            <a:off x="650149" y="5676900"/>
            <a:ext cx="5878078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27"/>
              </a:lnSpc>
            </a:pPr>
            <a:r>
              <a:rPr lang="en-US" sz="3200" dirty="0" err="1" smtClean="0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Amílcar</a:t>
            </a:r>
            <a:r>
              <a:rPr lang="en-US" sz="3200" dirty="0" smtClean="0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 Ramalho</a:t>
            </a:r>
          </a:p>
          <a:p>
            <a:pPr>
              <a:lnSpc>
                <a:spcPts val="8527"/>
              </a:lnSpc>
            </a:pPr>
            <a:r>
              <a:rPr lang="en-US" sz="3200" dirty="0" err="1" smtClean="0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Universidade</a:t>
            </a:r>
            <a:r>
              <a:rPr lang="en-US" sz="3200" dirty="0" smtClean="0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 de Coimbra</a:t>
            </a:r>
            <a:endParaRPr lang="en-US" sz="3200" dirty="0">
              <a:solidFill>
                <a:srgbClr val="040404"/>
              </a:solidFill>
              <a:latin typeface="Chunk Five"/>
              <a:ea typeface="Chunk Five"/>
              <a:cs typeface="Chunk Five"/>
              <a:sym typeface="Chunk Five"/>
            </a:endParaRPr>
          </a:p>
        </p:txBody>
      </p:sp>
    </p:spTree>
    <p:extLst>
      <p:ext uri="{BB962C8B-B14F-4D97-AF65-F5344CB8AC3E}">
        <p14:creationId xmlns:p14="http://schemas.microsoft.com/office/powerpoint/2010/main" val="3048708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16470" y="1201558"/>
            <a:ext cx="6247810" cy="825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7"/>
              </a:lnSpc>
            </a:pPr>
            <a:r>
              <a:rPr lang="en-US" sz="3530" b="1" spc="-88">
                <a:solidFill>
                  <a:srgbClr val="002C77"/>
                </a:solidFill>
                <a:latin typeface="Manrope Bold"/>
                <a:ea typeface="Manrope Bold"/>
                <a:cs typeface="Manrope Bold"/>
                <a:sym typeface="Manrope Bold"/>
              </a:rPr>
              <a:t>Integrated Research Units</a:t>
            </a:r>
          </a:p>
          <a:p>
            <a:pPr algn="l">
              <a:lnSpc>
                <a:spcPts val="4447"/>
              </a:lnSpc>
              <a:spcBef>
                <a:spcPct val="0"/>
              </a:spcBef>
            </a:pPr>
            <a:endParaRPr lang="en-US" sz="3530" b="1" spc="-88">
              <a:solidFill>
                <a:srgbClr val="002C77"/>
              </a:solidFill>
              <a:latin typeface="Manrope Bold"/>
              <a:ea typeface="Manrope Bold"/>
              <a:cs typeface="Manrope Bold"/>
              <a:sym typeface="Manrope Bold"/>
            </a:endParaRPr>
          </a:p>
          <a:p>
            <a:pPr algn="l">
              <a:lnSpc>
                <a:spcPts val="1927"/>
              </a:lnSpc>
              <a:spcBef>
                <a:spcPct val="0"/>
              </a:spcBef>
            </a:pPr>
            <a:endParaRPr lang="en-US" sz="3530" b="1" spc="-88">
              <a:solidFill>
                <a:srgbClr val="002C77"/>
              </a:solidFill>
              <a:latin typeface="Manrope Bold"/>
              <a:ea typeface="Manrope Bold"/>
              <a:cs typeface="Manrope Bold"/>
              <a:sym typeface="Manrope Bold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Centre for Functional Ecology - Science for People &amp; the Planet</a:t>
            </a:r>
          </a:p>
          <a:p>
            <a:pPr algn="l">
              <a:lnSpc>
                <a:spcPts val="1260"/>
              </a:lnSpc>
            </a:pPr>
            <a:endParaRPr lang="en-US" sz="22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spc="-55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Centre for Mechanical Engineering, Materials and Processes</a:t>
            </a:r>
          </a:p>
          <a:p>
            <a:pPr algn="l">
              <a:lnSpc>
                <a:spcPts val="1260"/>
              </a:lnSpc>
            </a:pPr>
            <a:endParaRPr lang="en-US" sz="2209" spc="-55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spc="-55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Chemical Processes and Forest Products Engineering Research Centre</a:t>
            </a:r>
          </a:p>
          <a:p>
            <a:pPr algn="l">
              <a:lnSpc>
                <a:spcPts val="1260"/>
              </a:lnSpc>
            </a:pPr>
            <a:endParaRPr lang="en-US" sz="2209" spc="-55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Physics Centre of the University of Coimbra</a:t>
            </a:r>
          </a:p>
          <a:p>
            <a:pPr algn="l">
              <a:lnSpc>
                <a:spcPts val="1260"/>
              </a:lnSpc>
            </a:pPr>
            <a:endParaRPr lang="en-US" sz="22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spc="-55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Geoscience Center </a:t>
            </a:r>
          </a:p>
          <a:p>
            <a:pPr algn="l">
              <a:lnSpc>
                <a:spcPts val="1260"/>
              </a:lnSpc>
            </a:pPr>
            <a:endParaRPr lang="en-US" sz="2209" spc="-55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Centre for Research in Anthropology and Health</a:t>
            </a:r>
          </a:p>
          <a:p>
            <a:pPr algn="l">
              <a:lnSpc>
                <a:spcPts val="1386"/>
              </a:lnSpc>
            </a:pPr>
            <a:endParaRPr lang="en-US" sz="22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spc="-55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Centre for Informatics and Systems of the University of Coimbra </a:t>
            </a:r>
          </a:p>
          <a:p>
            <a:pPr algn="l">
              <a:lnSpc>
                <a:spcPts val="1260"/>
              </a:lnSpc>
            </a:pPr>
            <a:endParaRPr lang="en-US" sz="2209" spc="-55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spc="-55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Centre for Earth and Space Research of the University of Coimbra </a:t>
            </a:r>
          </a:p>
          <a:p>
            <a:pPr algn="l">
              <a:lnSpc>
                <a:spcPts val="1386"/>
              </a:lnSpc>
            </a:pPr>
            <a:endParaRPr lang="en-US" sz="2209" spc="-55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Research Centre for Territory, Transport and Environment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220608"/>
            <a:ext cx="88631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32"/>
              </a:lnSpc>
            </a:pPr>
            <a:r>
              <a:rPr lang="en-US" sz="3526" b="1">
                <a:solidFill>
                  <a:srgbClr val="E21776"/>
                </a:solidFill>
                <a:latin typeface="Manrope Bold"/>
                <a:ea typeface="Manrope Bold"/>
                <a:cs typeface="Manrope Bold"/>
                <a:sym typeface="Manrope Bold"/>
              </a:rPr>
              <a:t>18</a:t>
            </a:r>
          </a:p>
        </p:txBody>
      </p:sp>
      <p:sp>
        <p:nvSpPr>
          <p:cNvPr id="4" name="Freeform 4"/>
          <p:cNvSpPr/>
          <p:nvPr/>
        </p:nvSpPr>
        <p:spPr>
          <a:xfrm>
            <a:off x="15102480" y="6989879"/>
            <a:ext cx="3185520" cy="3354271"/>
          </a:xfrm>
          <a:custGeom>
            <a:avLst/>
            <a:gdLst/>
            <a:ahLst/>
            <a:cxnLst/>
            <a:rect l="l" t="t" r="r" b="b"/>
            <a:pathLst>
              <a:path w="3185520" h="3354271">
                <a:moveTo>
                  <a:pt x="0" y="0"/>
                </a:moveTo>
                <a:lnTo>
                  <a:pt x="3185520" y="0"/>
                </a:lnTo>
                <a:lnTo>
                  <a:pt x="3185520" y="3354271"/>
                </a:lnTo>
                <a:lnTo>
                  <a:pt x="0" y="335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6333" b="-10481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9331650" y="2449747"/>
            <a:ext cx="6247810" cy="6683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endParaRPr/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spc="-55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Centre for Mathematics of the University of Coimbra</a:t>
            </a:r>
          </a:p>
          <a:p>
            <a:pPr algn="l">
              <a:lnSpc>
                <a:spcPts val="1260"/>
              </a:lnSpc>
            </a:pPr>
            <a:endParaRPr lang="en-US" sz="2209" spc="-55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spc="-55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Coimbra Chemistry Centre</a:t>
            </a:r>
          </a:p>
          <a:p>
            <a:pPr algn="l">
              <a:lnSpc>
                <a:spcPts val="1260"/>
              </a:lnSpc>
            </a:pPr>
            <a:endParaRPr lang="en-US" sz="2209" spc="-55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Institute of Astrophysics and Space Sciences</a:t>
            </a:r>
          </a:p>
          <a:p>
            <a:pPr algn="l">
              <a:lnSpc>
                <a:spcPts val="1260"/>
              </a:lnSpc>
            </a:pPr>
            <a:endParaRPr lang="en-US" sz="22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Institute for sustainability and innovation in structural engineering</a:t>
            </a:r>
          </a:p>
          <a:p>
            <a:pPr algn="l">
              <a:lnSpc>
                <a:spcPts val="1260"/>
              </a:lnSpc>
            </a:pPr>
            <a:endParaRPr lang="en-US" sz="22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spc="-55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Laboratory for Instrumentation, Biomedical Engineering and Radiation Physics</a:t>
            </a:r>
          </a:p>
          <a:p>
            <a:pPr algn="l">
              <a:lnSpc>
                <a:spcPts val="1260"/>
              </a:lnSpc>
            </a:pPr>
            <a:endParaRPr lang="en-US" sz="2209" spc="-55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spc="-55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Marine and Environmental Sciences Centre </a:t>
            </a:r>
          </a:p>
          <a:p>
            <a:pPr algn="l">
              <a:lnSpc>
                <a:spcPts val="1260"/>
              </a:lnSpc>
            </a:pPr>
            <a:endParaRPr lang="en-US" sz="2209" spc="-55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Molecular Physical-Chemistry Research and Development Unit</a:t>
            </a:r>
          </a:p>
          <a:p>
            <a:pPr algn="l">
              <a:lnSpc>
                <a:spcPts val="1386"/>
              </a:lnSpc>
            </a:pPr>
            <a:endParaRPr lang="en-US" sz="22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Centre of Architectural Studies from Territory to Design</a:t>
            </a:r>
          </a:p>
          <a:p>
            <a:pPr algn="l">
              <a:lnSpc>
                <a:spcPts val="1386"/>
              </a:lnSpc>
            </a:pPr>
            <a:endParaRPr lang="en-US" sz="22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>
                <a:solidFill>
                  <a:srgbClr val="E21776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22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Dom Luiz Institute</a:t>
            </a:r>
          </a:p>
        </p:txBody>
      </p: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8094" y="3240276"/>
            <a:ext cx="3122816" cy="1127703"/>
          </a:xfrm>
          <a:custGeom>
            <a:avLst/>
            <a:gdLst/>
            <a:ahLst/>
            <a:cxnLst/>
            <a:rect l="l" t="t" r="r" b="b"/>
            <a:pathLst>
              <a:path w="3122816" h="1127703">
                <a:moveTo>
                  <a:pt x="0" y="0"/>
                </a:moveTo>
                <a:lnTo>
                  <a:pt x="3122815" y="0"/>
                </a:lnTo>
                <a:lnTo>
                  <a:pt x="3122815" y="1127702"/>
                </a:lnTo>
                <a:lnTo>
                  <a:pt x="0" y="1127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58" b="-46453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578094" y="4693677"/>
            <a:ext cx="3122816" cy="1127703"/>
          </a:xfrm>
          <a:custGeom>
            <a:avLst/>
            <a:gdLst/>
            <a:ahLst/>
            <a:cxnLst/>
            <a:rect l="l" t="t" r="r" b="b"/>
            <a:pathLst>
              <a:path w="3122816" h="1127703">
                <a:moveTo>
                  <a:pt x="0" y="0"/>
                </a:moveTo>
                <a:lnTo>
                  <a:pt x="3122815" y="0"/>
                </a:lnTo>
                <a:lnTo>
                  <a:pt x="3122815" y="1127702"/>
                </a:lnTo>
                <a:lnTo>
                  <a:pt x="0" y="1127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24" t="-15519" r="-12322" b="-12415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578094" y="6144115"/>
            <a:ext cx="3122816" cy="1260205"/>
          </a:xfrm>
          <a:custGeom>
            <a:avLst/>
            <a:gdLst/>
            <a:ahLst/>
            <a:cxnLst/>
            <a:rect l="l" t="t" r="r" b="b"/>
            <a:pathLst>
              <a:path w="3122816" h="1260205">
                <a:moveTo>
                  <a:pt x="0" y="0"/>
                </a:moveTo>
                <a:lnTo>
                  <a:pt x="3122815" y="0"/>
                </a:lnTo>
                <a:lnTo>
                  <a:pt x="3122815" y="1260205"/>
                </a:lnTo>
                <a:lnTo>
                  <a:pt x="0" y="1260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8887243" y="4908201"/>
            <a:ext cx="1753485" cy="698654"/>
          </a:xfrm>
          <a:custGeom>
            <a:avLst/>
            <a:gdLst/>
            <a:ahLst/>
            <a:cxnLst/>
            <a:rect l="l" t="t" r="r" b="b"/>
            <a:pathLst>
              <a:path w="1753485" h="698654">
                <a:moveTo>
                  <a:pt x="0" y="0"/>
                </a:moveTo>
                <a:lnTo>
                  <a:pt x="1753485" y="0"/>
                </a:lnTo>
                <a:lnTo>
                  <a:pt x="1753485" y="698654"/>
                </a:lnTo>
                <a:lnTo>
                  <a:pt x="0" y="6986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1578721" y="3240276"/>
            <a:ext cx="2078664" cy="1184007"/>
          </a:xfrm>
          <a:custGeom>
            <a:avLst/>
            <a:gdLst/>
            <a:ahLst/>
            <a:cxnLst/>
            <a:rect l="l" t="t" r="r" b="b"/>
            <a:pathLst>
              <a:path w="2078664" h="1184007">
                <a:moveTo>
                  <a:pt x="0" y="0"/>
                </a:moveTo>
                <a:lnTo>
                  <a:pt x="2078663" y="0"/>
                </a:lnTo>
                <a:lnTo>
                  <a:pt x="2078663" y="1184006"/>
                </a:lnTo>
                <a:lnTo>
                  <a:pt x="0" y="11840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5534025" y="3315500"/>
            <a:ext cx="2269663" cy="977255"/>
          </a:xfrm>
          <a:custGeom>
            <a:avLst/>
            <a:gdLst/>
            <a:ahLst/>
            <a:cxnLst/>
            <a:rect l="l" t="t" r="r" b="b"/>
            <a:pathLst>
              <a:path w="2269663" h="977255">
                <a:moveTo>
                  <a:pt x="0" y="0"/>
                </a:moveTo>
                <a:lnTo>
                  <a:pt x="2269663" y="0"/>
                </a:lnTo>
                <a:lnTo>
                  <a:pt x="2269663" y="977254"/>
                </a:lnTo>
                <a:lnTo>
                  <a:pt x="0" y="9772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81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1558955" y="8062392"/>
            <a:ext cx="3122816" cy="568107"/>
          </a:xfrm>
          <a:custGeom>
            <a:avLst/>
            <a:gdLst/>
            <a:ahLst/>
            <a:cxnLst/>
            <a:rect l="l" t="t" r="r" b="b"/>
            <a:pathLst>
              <a:path w="3122816" h="568107">
                <a:moveTo>
                  <a:pt x="0" y="0"/>
                </a:moveTo>
                <a:lnTo>
                  <a:pt x="3122816" y="0"/>
                </a:lnTo>
                <a:lnTo>
                  <a:pt x="3122816" y="568108"/>
                </a:lnTo>
                <a:lnTo>
                  <a:pt x="0" y="5681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0457" b="-166379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8732247" y="3240276"/>
            <a:ext cx="2318045" cy="867124"/>
          </a:xfrm>
          <a:custGeom>
            <a:avLst/>
            <a:gdLst/>
            <a:ahLst/>
            <a:cxnLst/>
            <a:rect l="l" t="t" r="r" b="b"/>
            <a:pathLst>
              <a:path w="2318045" h="867124">
                <a:moveTo>
                  <a:pt x="0" y="0"/>
                </a:moveTo>
                <a:lnTo>
                  <a:pt x="2318046" y="0"/>
                </a:lnTo>
                <a:lnTo>
                  <a:pt x="2318046" y="867123"/>
                </a:lnTo>
                <a:lnTo>
                  <a:pt x="0" y="867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880" t="-114392" r="-12320" b="-117628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1578721" y="5251609"/>
            <a:ext cx="2133723" cy="1305483"/>
          </a:xfrm>
          <a:custGeom>
            <a:avLst/>
            <a:gdLst/>
            <a:ahLst/>
            <a:cxnLst/>
            <a:rect l="l" t="t" r="r" b="b"/>
            <a:pathLst>
              <a:path w="2133723" h="1305483">
                <a:moveTo>
                  <a:pt x="0" y="0"/>
                </a:moveTo>
                <a:lnTo>
                  <a:pt x="2133723" y="0"/>
                </a:lnTo>
                <a:lnTo>
                  <a:pt x="2133723" y="1305483"/>
                </a:lnTo>
                <a:lnTo>
                  <a:pt x="0" y="13054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1713" b="-31729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5523633" y="4504729"/>
            <a:ext cx="2280055" cy="1639385"/>
          </a:xfrm>
          <a:custGeom>
            <a:avLst/>
            <a:gdLst/>
            <a:ahLst/>
            <a:cxnLst/>
            <a:rect l="l" t="t" r="r" b="b"/>
            <a:pathLst>
              <a:path w="2280055" h="1639385">
                <a:moveTo>
                  <a:pt x="0" y="0"/>
                </a:moveTo>
                <a:lnTo>
                  <a:pt x="2280055" y="0"/>
                </a:lnTo>
                <a:lnTo>
                  <a:pt x="2280055" y="1639386"/>
                </a:lnTo>
                <a:lnTo>
                  <a:pt x="0" y="16393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4139" r="-1368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>
            <a:off x="11542152" y="7217591"/>
            <a:ext cx="2115232" cy="1412909"/>
          </a:xfrm>
          <a:custGeom>
            <a:avLst/>
            <a:gdLst/>
            <a:ahLst/>
            <a:cxnLst/>
            <a:rect l="l" t="t" r="r" b="b"/>
            <a:pathLst>
              <a:path w="2115232" h="1412909">
                <a:moveTo>
                  <a:pt x="0" y="0"/>
                </a:moveTo>
                <a:lnTo>
                  <a:pt x="2115232" y="0"/>
                </a:lnTo>
                <a:lnTo>
                  <a:pt x="2115232" y="1412909"/>
                </a:lnTo>
                <a:lnTo>
                  <a:pt x="0" y="14129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Freeform 13"/>
          <p:cNvSpPr/>
          <p:nvPr/>
        </p:nvSpPr>
        <p:spPr>
          <a:xfrm>
            <a:off x="5523633" y="7635488"/>
            <a:ext cx="2716755" cy="995012"/>
          </a:xfrm>
          <a:custGeom>
            <a:avLst/>
            <a:gdLst/>
            <a:ahLst/>
            <a:cxnLst/>
            <a:rect l="l" t="t" r="r" b="b"/>
            <a:pathLst>
              <a:path w="2716755" h="995012">
                <a:moveTo>
                  <a:pt x="0" y="0"/>
                </a:moveTo>
                <a:lnTo>
                  <a:pt x="2716755" y="0"/>
                </a:lnTo>
                <a:lnTo>
                  <a:pt x="2716755" y="995012"/>
                </a:lnTo>
                <a:lnTo>
                  <a:pt x="0" y="9950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14"/>
          <p:cNvSpPr/>
          <p:nvPr/>
        </p:nvSpPr>
        <p:spPr>
          <a:xfrm>
            <a:off x="14505537" y="3240276"/>
            <a:ext cx="1525662" cy="1525662"/>
          </a:xfrm>
          <a:custGeom>
            <a:avLst/>
            <a:gdLst/>
            <a:ahLst/>
            <a:cxnLst/>
            <a:rect l="l" t="t" r="r" b="b"/>
            <a:pathLst>
              <a:path w="1525662" h="1525662">
                <a:moveTo>
                  <a:pt x="0" y="0"/>
                </a:moveTo>
                <a:lnTo>
                  <a:pt x="1525662" y="0"/>
                </a:lnTo>
                <a:lnTo>
                  <a:pt x="1525662" y="1525662"/>
                </a:lnTo>
                <a:lnTo>
                  <a:pt x="0" y="1525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5" name="Freeform 15"/>
          <p:cNvSpPr/>
          <p:nvPr/>
        </p:nvSpPr>
        <p:spPr>
          <a:xfrm>
            <a:off x="14505537" y="7099373"/>
            <a:ext cx="2223508" cy="1526988"/>
          </a:xfrm>
          <a:custGeom>
            <a:avLst/>
            <a:gdLst/>
            <a:ahLst/>
            <a:cxnLst/>
            <a:rect l="l" t="t" r="r" b="b"/>
            <a:pathLst>
              <a:path w="2223508" h="1526988">
                <a:moveTo>
                  <a:pt x="0" y="0"/>
                </a:moveTo>
                <a:lnTo>
                  <a:pt x="2223508" y="0"/>
                </a:lnTo>
                <a:lnTo>
                  <a:pt x="2223508" y="1526988"/>
                </a:lnTo>
                <a:lnTo>
                  <a:pt x="0" y="15269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6" name="Freeform 16"/>
          <p:cNvSpPr/>
          <p:nvPr/>
        </p:nvSpPr>
        <p:spPr>
          <a:xfrm>
            <a:off x="8897669" y="7454069"/>
            <a:ext cx="1987201" cy="1176431"/>
          </a:xfrm>
          <a:custGeom>
            <a:avLst/>
            <a:gdLst/>
            <a:ahLst/>
            <a:cxnLst/>
            <a:rect l="l" t="t" r="r" b="b"/>
            <a:pathLst>
              <a:path w="1987201" h="1176431">
                <a:moveTo>
                  <a:pt x="0" y="0"/>
                </a:moveTo>
                <a:lnTo>
                  <a:pt x="1987202" y="0"/>
                </a:lnTo>
                <a:lnTo>
                  <a:pt x="1987202" y="1176431"/>
                </a:lnTo>
                <a:lnTo>
                  <a:pt x="0" y="11764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2832" r="-12029" b="-18638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7" name="Freeform 17"/>
          <p:cNvSpPr/>
          <p:nvPr/>
        </p:nvSpPr>
        <p:spPr>
          <a:xfrm>
            <a:off x="14505537" y="5251609"/>
            <a:ext cx="2223508" cy="1485234"/>
          </a:xfrm>
          <a:custGeom>
            <a:avLst/>
            <a:gdLst/>
            <a:ahLst/>
            <a:cxnLst/>
            <a:rect l="l" t="t" r="r" b="b"/>
            <a:pathLst>
              <a:path w="2223508" h="1485234">
                <a:moveTo>
                  <a:pt x="0" y="0"/>
                </a:moveTo>
                <a:lnTo>
                  <a:pt x="2223508" y="0"/>
                </a:lnTo>
                <a:lnTo>
                  <a:pt x="2223508" y="1485234"/>
                </a:lnTo>
                <a:lnTo>
                  <a:pt x="0" y="14852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8" name="Freeform 18"/>
          <p:cNvSpPr/>
          <p:nvPr/>
        </p:nvSpPr>
        <p:spPr>
          <a:xfrm>
            <a:off x="5523633" y="6069367"/>
            <a:ext cx="2423686" cy="1334953"/>
          </a:xfrm>
          <a:custGeom>
            <a:avLst/>
            <a:gdLst/>
            <a:ahLst/>
            <a:cxnLst/>
            <a:rect l="l" t="t" r="r" b="b"/>
            <a:pathLst>
              <a:path w="2423686" h="1334953">
                <a:moveTo>
                  <a:pt x="0" y="0"/>
                </a:moveTo>
                <a:lnTo>
                  <a:pt x="2423686" y="0"/>
                </a:lnTo>
                <a:lnTo>
                  <a:pt x="2423686" y="1334953"/>
                </a:lnTo>
                <a:lnTo>
                  <a:pt x="0" y="133495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941" r="-8771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9" name="Freeform 19"/>
          <p:cNvSpPr/>
          <p:nvPr/>
        </p:nvSpPr>
        <p:spPr>
          <a:xfrm>
            <a:off x="8693506" y="6144115"/>
            <a:ext cx="2140959" cy="1028441"/>
          </a:xfrm>
          <a:custGeom>
            <a:avLst/>
            <a:gdLst/>
            <a:ahLst/>
            <a:cxnLst/>
            <a:rect l="l" t="t" r="r" b="b"/>
            <a:pathLst>
              <a:path w="2140959" h="1028441">
                <a:moveTo>
                  <a:pt x="0" y="0"/>
                </a:moveTo>
                <a:lnTo>
                  <a:pt x="2140959" y="0"/>
                </a:lnTo>
                <a:lnTo>
                  <a:pt x="2140959" y="1028441"/>
                </a:lnTo>
                <a:lnTo>
                  <a:pt x="0" y="102844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2813" t="-19043" r="-15046" b="-20364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20" name="Group 20"/>
          <p:cNvGrpSpPr/>
          <p:nvPr/>
        </p:nvGrpSpPr>
        <p:grpSpPr>
          <a:xfrm>
            <a:off x="-599" y="8470963"/>
            <a:ext cx="722903" cy="1816037"/>
            <a:chOff x="0" y="0"/>
            <a:chExt cx="159372" cy="40036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9372" cy="400366"/>
            </a:xfrm>
            <a:custGeom>
              <a:avLst/>
              <a:gdLst/>
              <a:ahLst/>
              <a:cxnLst/>
              <a:rect l="l" t="t" r="r" b="b"/>
              <a:pathLst>
                <a:path w="159372" h="400366">
                  <a:moveTo>
                    <a:pt x="0" y="0"/>
                  </a:moveTo>
                  <a:lnTo>
                    <a:pt x="159372" y="0"/>
                  </a:lnTo>
                  <a:lnTo>
                    <a:pt x="15937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E2177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59372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599" y="6709687"/>
            <a:ext cx="722903" cy="1816037"/>
            <a:chOff x="0" y="0"/>
            <a:chExt cx="159372" cy="40036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59372" cy="400366"/>
            </a:xfrm>
            <a:custGeom>
              <a:avLst/>
              <a:gdLst/>
              <a:ahLst/>
              <a:cxnLst/>
              <a:rect l="l" t="t" r="r" b="b"/>
              <a:pathLst>
                <a:path w="159372" h="400366">
                  <a:moveTo>
                    <a:pt x="0" y="0"/>
                  </a:moveTo>
                  <a:lnTo>
                    <a:pt x="159372" y="0"/>
                  </a:lnTo>
                  <a:lnTo>
                    <a:pt x="15937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002C77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59372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564498" y="8467113"/>
            <a:ext cx="722903" cy="1816037"/>
            <a:chOff x="0" y="0"/>
            <a:chExt cx="159372" cy="40036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59372" cy="400366"/>
            </a:xfrm>
            <a:custGeom>
              <a:avLst/>
              <a:gdLst/>
              <a:ahLst/>
              <a:cxnLst/>
              <a:rect l="l" t="t" r="r" b="b"/>
              <a:pathLst>
                <a:path w="159372" h="400366">
                  <a:moveTo>
                    <a:pt x="0" y="0"/>
                  </a:moveTo>
                  <a:lnTo>
                    <a:pt x="159372" y="0"/>
                  </a:lnTo>
                  <a:lnTo>
                    <a:pt x="15937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B6BF0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59372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565097" y="6643376"/>
            <a:ext cx="722903" cy="1816037"/>
            <a:chOff x="0" y="0"/>
            <a:chExt cx="159372" cy="40036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9372" cy="400366"/>
            </a:xfrm>
            <a:custGeom>
              <a:avLst/>
              <a:gdLst/>
              <a:ahLst/>
              <a:cxnLst/>
              <a:rect l="l" t="t" r="r" b="b"/>
              <a:pathLst>
                <a:path w="159372" h="400366">
                  <a:moveTo>
                    <a:pt x="0" y="0"/>
                  </a:moveTo>
                  <a:lnTo>
                    <a:pt x="159372" y="0"/>
                  </a:lnTo>
                  <a:lnTo>
                    <a:pt x="15937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0096D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59372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28700" y="1147163"/>
            <a:ext cx="136080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5000" b="1">
                <a:solidFill>
                  <a:srgbClr val="0096D6"/>
                </a:solidFill>
                <a:latin typeface="Manrope Semi-Bold"/>
                <a:ea typeface="Manrope Semi-Bold"/>
                <a:cs typeface="Manrope Semi-Bold"/>
                <a:sym typeface="Manrope Semi-Bold"/>
              </a:rPr>
              <a:t>INTEGRATED RESEARCH UNITS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38225" y="2106801"/>
            <a:ext cx="105404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87.5% of FCT evaluations: Excellent (A) and Very Good (B)</a:t>
            </a:r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16470" y="1482926"/>
            <a:ext cx="6247810" cy="6294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7"/>
              </a:lnSpc>
              <a:spcBef>
                <a:spcPct val="0"/>
              </a:spcBef>
            </a:pPr>
            <a:r>
              <a:rPr lang="en-US" sz="3530" b="1" dirty="0">
                <a:solidFill>
                  <a:srgbClr val="002C77"/>
                </a:solidFill>
                <a:latin typeface="Manrope Bold"/>
                <a:ea typeface="Manrope Bold"/>
                <a:cs typeface="Manrope Bold"/>
                <a:sym typeface="Manrope Bold"/>
              </a:rPr>
              <a:t>Associated Research Units</a:t>
            </a:r>
          </a:p>
          <a:p>
            <a:pPr algn="l">
              <a:lnSpc>
                <a:spcPts val="1927"/>
              </a:lnSpc>
              <a:spcBef>
                <a:spcPct val="0"/>
              </a:spcBef>
            </a:pPr>
            <a:endParaRPr lang="en-US" sz="3530" b="1" dirty="0">
              <a:solidFill>
                <a:srgbClr val="002C77"/>
              </a:solidFill>
              <a:latin typeface="Manrope Bold"/>
              <a:ea typeface="Manrope Bold"/>
              <a:cs typeface="Manrope Bold"/>
              <a:sym typeface="Manrope Bold"/>
            </a:endParaRPr>
          </a:p>
          <a:p>
            <a:pPr marL="476944" lvl="1" indent="-238472" algn="l">
              <a:lnSpc>
                <a:spcPts val="2783"/>
              </a:lnSpc>
              <a:spcBef>
                <a:spcPct val="0"/>
              </a:spcBef>
              <a:buFont typeface="Arial"/>
              <a:buChar char="•"/>
            </a:pPr>
            <a:r>
              <a:rPr lang="en-US" sz="2209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Association For Development of Industrial Aerodynamics</a:t>
            </a:r>
          </a:p>
          <a:p>
            <a:pPr algn="l">
              <a:lnSpc>
                <a:spcPts val="1386"/>
              </a:lnSpc>
              <a:spcBef>
                <a:spcPct val="0"/>
              </a:spcBef>
            </a:pPr>
            <a:endParaRPr lang="en-US" sz="2209" dirty="0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Centre for Social Studies</a:t>
            </a:r>
          </a:p>
          <a:p>
            <a:pPr algn="l">
              <a:lnSpc>
                <a:spcPts val="1260"/>
              </a:lnSpc>
            </a:pPr>
            <a:endParaRPr lang="en-US" sz="2209" dirty="0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Centre for Innovative Biomedicine and Biotechnology</a:t>
            </a:r>
          </a:p>
          <a:p>
            <a:pPr algn="l">
              <a:lnSpc>
                <a:spcPts val="1260"/>
              </a:lnSpc>
            </a:pPr>
            <a:endParaRPr lang="en-US" sz="2209" dirty="0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Anthropology Research Network Centre</a:t>
            </a:r>
          </a:p>
          <a:p>
            <a:pPr algn="l">
              <a:lnSpc>
                <a:spcPts val="1260"/>
              </a:lnSpc>
            </a:pPr>
            <a:endParaRPr lang="en-US" sz="2209" dirty="0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Coimbra Institute of Systems and Computer Engineering</a:t>
            </a:r>
          </a:p>
          <a:p>
            <a:pPr algn="l">
              <a:lnSpc>
                <a:spcPts val="1260"/>
              </a:lnSpc>
            </a:pPr>
            <a:endParaRPr lang="en-US" sz="2209" dirty="0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Institute of Systems and Robotics</a:t>
            </a:r>
          </a:p>
          <a:p>
            <a:pPr algn="l">
              <a:lnSpc>
                <a:spcPts val="1260"/>
              </a:lnSpc>
            </a:pPr>
            <a:endParaRPr lang="en-US" sz="2209" dirty="0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Telecommunications Institute</a:t>
            </a:r>
          </a:p>
          <a:p>
            <a:pPr algn="l">
              <a:lnSpc>
                <a:spcPts val="1386"/>
              </a:lnSpc>
            </a:pPr>
            <a:endParaRPr lang="en-US" sz="2209" dirty="0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76944" lvl="1" indent="-238472" algn="l">
              <a:lnSpc>
                <a:spcPts val="2783"/>
              </a:lnSpc>
              <a:buFont typeface="Arial"/>
              <a:buChar char="•"/>
            </a:pPr>
            <a:r>
              <a:rPr lang="en-US" sz="2209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Instrumentation and Experimental Particle Physics Laboratory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501976"/>
            <a:ext cx="88631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32"/>
              </a:lnSpc>
            </a:pPr>
            <a:r>
              <a:rPr lang="en-US" sz="3526" b="1">
                <a:solidFill>
                  <a:srgbClr val="0096D6"/>
                </a:solidFill>
                <a:latin typeface="Manrope Bold"/>
                <a:ea typeface="Manrope Bold"/>
                <a:cs typeface="Manrope Bold"/>
                <a:sym typeface="Manrope Bold"/>
              </a:rPr>
              <a:t>8</a:t>
            </a:r>
          </a:p>
        </p:txBody>
      </p:sp>
      <p:sp>
        <p:nvSpPr>
          <p:cNvPr id="4" name="Freeform 4"/>
          <p:cNvSpPr/>
          <p:nvPr/>
        </p:nvSpPr>
        <p:spPr>
          <a:xfrm>
            <a:off x="15112005" y="7008929"/>
            <a:ext cx="3682573" cy="3682573"/>
          </a:xfrm>
          <a:custGeom>
            <a:avLst/>
            <a:gdLst/>
            <a:ahLst/>
            <a:cxnLst/>
            <a:rect l="l" t="t" r="r" b="b"/>
            <a:pathLst>
              <a:path w="3682573" h="3682573">
                <a:moveTo>
                  <a:pt x="0" y="0"/>
                </a:moveTo>
                <a:lnTo>
                  <a:pt x="3682572" y="0"/>
                </a:lnTo>
                <a:lnTo>
                  <a:pt x="3682572" y="3682573"/>
                </a:lnTo>
                <a:lnTo>
                  <a:pt x="0" y="36825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6198" y="4474664"/>
            <a:ext cx="2725722" cy="1279376"/>
          </a:xfrm>
          <a:custGeom>
            <a:avLst/>
            <a:gdLst/>
            <a:ahLst/>
            <a:cxnLst/>
            <a:rect l="l" t="t" r="r" b="b"/>
            <a:pathLst>
              <a:path w="2725722" h="1279376">
                <a:moveTo>
                  <a:pt x="0" y="0"/>
                </a:moveTo>
                <a:lnTo>
                  <a:pt x="2725723" y="0"/>
                </a:lnTo>
                <a:lnTo>
                  <a:pt x="2725723" y="1279375"/>
                </a:lnTo>
                <a:lnTo>
                  <a:pt x="0" y="1279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913" t="-139733" r="-39549" b="-136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2166198" y="6372719"/>
            <a:ext cx="2725722" cy="1604769"/>
          </a:xfrm>
          <a:custGeom>
            <a:avLst/>
            <a:gdLst/>
            <a:ahLst/>
            <a:cxnLst/>
            <a:rect l="l" t="t" r="r" b="b"/>
            <a:pathLst>
              <a:path w="2725722" h="1604769">
                <a:moveTo>
                  <a:pt x="0" y="0"/>
                </a:moveTo>
                <a:lnTo>
                  <a:pt x="2725723" y="0"/>
                </a:lnTo>
                <a:lnTo>
                  <a:pt x="2725723" y="1604769"/>
                </a:lnTo>
                <a:lnTo>
                  <a:pt x="0" y="1604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5677881" y="4480615"/>
            <a:ext cx="2248287" cy="1267472"/>
          </a:xfrm>
          <a:custGeom>
            <a:avLst/>
            <a:gdLst/>
            <a:ahLst/>
            <a:cxnLst/>
            <a:rect l="l" t="t" r="r" b="b"/>
            <a:pathLst>
              <a:path w="2248287" h="1267472">
                <a:moveTo>
                  <a:pt x="0" y="0"/>
                </a:moveTo>
                <a:lnTo>
                  <a:pt x="2248288" y="0"/>
                </a:lnTo>
                <a:lnTo>
                  <a:pt x="2248288" y="1267472"/>
                </a:lnTo>
                <a:lnTo>
                  <a:pt x="0" y="1267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5677881" y="6742308"/>
            <a:ext cx="2248287" cy="865591"/>
          </a:xfrm>
          <a:custGeom>
            <a:avLst/>
            <a:gdLst/>
            <a:ahLst/>
            <a:cxnLst/>
            <a:rect l="l" t="t" r="r" b="b"/>
            <a:pathLst>
              <a:path w="2248287" h="865591">
                <a:moveTo>
                  <a:pt x="0" y="0"/>
                </a:moveTo>
                <a:lnTo>
                  <a:pt x="2248288" y="0"/>
                </a:lnTo>
                <a:lnTo>
                  <a:pt x="2248288" y="865591"/>
                </a:lnTo>
                <a:lnTo>
                  <a:pt x="0" y="865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8716744" y="4569401"/>
            <a:ext cx="2721393" cy="1089900"/>
          </a:xfrm>
          <a:custGeom>
            <a:avLst/>
            <a:gdLst/>
            <a:ahLst/>
            <a:cxnLst/>
            <a:rect l="l" t="t" r="r" b="b"/>
            <a:pathLst>
              <a:path w="2721393" h="1089900">
                <a:moveTo>
                  <a:pt x="0" y="0"/>
                </a:moveTo>
                <a:lnTo>
                  <a:pt x="2721392" y="0"/>
                </a:lnTo>
                <a:lnTo>
                  <a:pt x="2721392" y="1089900"/>
                </a:lnTo>
                <a:lnTo>
                  <a:pt x="0" y="1089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698" r="-14459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12602575" y="4314902"/>
            <a:ext cx="3271404" cy="1598899"/>
          </a:xfrm>
          <a:custGeom>
            <a:avLst/>
            <a:gdLst/>
            <a:ahLst/>
            <a:cxnLst/>
            <a:rect l="l" t="t" r="r" b="b"/>
            <a:pathLst>
              <a:path w="3271404" h="1598899">
                <a:moveTo>
                  <a:pt x="0" y="0"/>
                </a:moveTo>
                <a:lnTo>
                  <a:pt x="3271403" y="0"/>
                </a:lnTo>
                <a:lnTo>
                  <a:pt x="3271403" y="1598899"/>
                </a:lnTo>
                <a:lnTo>
                  <a:pt x="0" y="1598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8716744" y="6620905"/>
            <a:ext cx="3095256" cy="1108397"/>
          </a:xfrm>
          <a:custGeom>
            <a:avLst/>
            <a:gdLst/>
            <a:ahLst/>
            <a:cxnLst/>
            <a:rect l="l" t="t" r="r" b="b"/>
            <a:pathLst>
              <a:path w="3095256" h="1108397">
                <a:moveTo>
                  <a:pt x="0" y="0"/>
                </a:moveTo>
                <a:lnTo>
                  <a:pt x="3095256" y="0"/>
                </a:lnTo>
                <a:lnTo>
                  <a:pt x="3095256" y="1108397"/>
                </a:lnTo>
                <a:lnTo>
                  <a:pt x="0" y="1108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2602575" y="6810305"/>
            <a:ext cx="3453714" cy="729597"/>
          </a:xfrm>
          <a:custGeom>
            <a:avLst/>
            <a:gdLst/>
            <a:ahLst/>
            <a:cxnLst/>
            <a:rect l="l" t="t" r="r" b="b"/>
            <a:pathLst>
              <a:path w="3453714" h="729597">
                <a:moveTo>
                  <a:pt x="0" y="0"/>
                </a:moveTo>
                <a:lnTo>
                  <a:pt x="3453714" y="0"/>
                </a:lnTo>
                <a:lnTo>
                  <a:pt x="3453714" y="729597"/>
                </a:lnTo>
                <a:lnTo>
                  <a:pt x="0" y="7295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0" name="Group 10"/>
          <p:cNvGrpSpPr/>
          <p:nvPr/>
        </p:nvGrpSpPr>
        <p:grpSpPr>
          <a:xfrm>
            <a:off x="17564498" y="45943"/>
            <a:ext cx="722903" cy="1816037"/>
            <a:chOff x="0" y="0"/>
            <a:chExt cx="159372" cy="4003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372" cy="400366"/>
            </a:xfrm>
            <a:custGeom>
              <a:avLst/>
              <a:gdLst/>
              <a:ahLst/>
              <a:cxnLst/>
              <a:rect l="l" t="t" r="r" b="b"/>
              <a:pathLst>
                <a:path w="159372" h="400366">
                  <a:moveTo>
                    <a:pt x="0" y="0"/>
                  </a:moveTo>
                  <a:lnTo>
                    <a:pt x="159372" y="0"/>
                  </a:lnTo>
                  <a:lnTo>
                    <a:pt x="15937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C3D3DF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9372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6647226"/>
            <a:ext cx="722903" cy="1816037"/>
            <a:chOff x="0" y="0"/>
            <a:chExt cx="159372" cy="4003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9372" cy="400366"/>
            </a:xfrm>
            <a:custGeom>
              <a:avLst/>
              <a:gdLst/>
              <a:ahLst/>
              <a:cxnLst/>
              <a:rect l="l" t="t" r="r" b="b"/>
              <a:pathLst>
                <a:path w="159372" h="400366">
                  <a:moveTo>
                    <a:pt x="0" y="0"/>
                  </a:moveTo>
                  <a:lnTo>
                    <a:pt x="159372" y="0"/>
                  </a:lnTo>
                  <a:lnTo>
                    <a:pt x="15937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0096D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59372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564498" y="8467113"/>
            <a:ext cx="722903" cy="1816037"/>
            <a:chOff x="0" y="0"/>
            <a:chExt cx="159372" cy="4003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9372" cy="400366"/>
            </a:xfrm>
            <a:custGeom>
              <a:avLst/>
              <a:gdLst/>
              <a:ahLst/>
              <a:cxnLst/>
              <a:rect l="l" t="t" r="r" b="b"/>
              <a:pathLst>
                <a:path w="159372" h="400366">
                  <a:moveTo>
                    <a:pt x="0" y="0"/>
                  </a:moveTo>
                  <a:lnTo>
                    <a:pt x="159372" y="0"/>
                  </a:lnTo>
                  <a:lnTo>
                    <a:pt x="15937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0096D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59372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565097" y="6643376"/>
            <a:ext cx="722903" cy="1816037"/>
            <a:chOff x="0" y="0"/>
            <a:chExt cx="159372" cy="40036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9372" cy="400366"/>
            </a:xfrm>
            <a:custGeom>
              <a:avLst/>
              <a:gdLst/>
              <a:ahLst/>
              <a:cxnLst/>
              <a:rect l="l" t="t" r="r" b="b"/>
              <a:pathLst>
                <a:path w="159372" h="400366">
                  <a:moveTo>
                    <a:pt x="0" y="0"/>
                  </a:moveTo>
                  <a:lnTo>
                    <a:pt x="159372" y="0"/>
                  </a:lnTo>
                  <a:lnTo>
                    <a:pt x="15937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002C77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59372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1167061"/>
            <a:ext cx="136080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5000" b="1">
                <a:solidFill>
                  <a:srgbClr val="0096D6"/>
                </a:solidFill>
                <a:latin typeface="Manrope Semi-Bold"/>
                <a:ea typeface="Manrope Semi-Bold"/>
                <a:cs typeface="Manrope Semi-Bold"/>
                <a:sym typeface="Manrope Semi-Bold"/>
              </a:rPr>
              <a:t>ASSOCIATED RESEARCH UNITS</a:t>
            </a:r>
          </a:p>
        </p:txBody>
      </p:sp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5517" y="1492451"/>
            <a:ext cx="1967422" cy="83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26"/>
              </a:lnSpc>
            </a:pPr>
            <a:r>
              <a:rPr lang="en-US" sz="5438" b="1">
                <a:solidFill>
                  <a:srgbClr val="B6BF00"/>
                </a:solidFill>
                <a:latin typeface="Manrope Bold"/>
                <a:ea typeface="Manrope Bold"/>
                <a:cs typeface="Manrope Bold"/>
                <a:sym typeface="Manrope Bold"/>
              </a:rPr>
              <a:t>8635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633386" y="1492451"/>
            <a:ext cx="3254923" cy="83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6"/>
              </a:lnSpc>
            </a:pPr>
            <a:r>
              <a:rPr lang="en-US" sz="5438" b="1">
                <a:solidFill>
                  <a:srgbClr val="002C77"/>
                </a:solidFill>
                <a:latin typeface="Manrope Bold"/>
                <a:ea typeface="Manrope Bold"/>
                <a:cs typeface="Manrope Bold"/>
                <a:sym typeface="Manrope Bold"/>
              </a:rPr>
              <a:t>Students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95517" y="2668324"/>
            <a:ext cx="1967422" cy="83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26"/>
              </a:lnSpc>
            </a:pPr>
            <a:r>
              <a:rPr lang="en-US" sz="5438" b="1">
                <a:solidFill>
                  <a:srgbClr val="B6BF00"/>
                </a:solidFill>
                <a:latin typeface="Manrope Bold"/>
                <a:ea typeface="Manrope Bold"/>
                <a:cs typeface="Manrope Bold"/>
                <a:sym typeface="Manrope Bold"/>
              </a:rPr>
              <a:t>594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33386" y="2668324"/>
            <a:ext cx="4596214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26"/>
              </a:lnSpc>
            </a:pPr>
            <a:r>
              <a:rPr lang="en-US" sz="5438" b="1" dirty="0">
                <a:solidFill>
                  <a:srgbClr val="002C77"/>
                </a:solidFill>
                <a:latin typeface="Manrope Bold"/>
                <a:ea typeface="Manrope Bold"/>
                <a:cs typeface="Manrope Bold"/>
                <a:sym typeface="Manrope Bold"/>
              </a:rPr>
              <a:t>Professors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5517" y="3843408"/>
            <a:ext cx="1967422" cy="83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26"/>
              </a:lnSpc>
            </a:pPr>
            <a:r>
              <a:rPr lang="en-US" sz="5438" b="1">
                <a:solidFill>
                  <a:srgbClr val="B6BF00"/>
                </a:solidFill>
                <a:latin typeface="Manrope Bold"/>
                <a:ea typeface="Manrope Bold"/>
                <a:cs typeface="Manrope Bold"/>
                <a:sym typeface="Manrope Bold"/>
              </a:rPr>
              <a:t>200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33386" y="3843408"/>
            <a:ext cx="5147459" cy="83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6"/>
              </a:lnSpc>
            </a:pPr>
            <a:r>
              <a:rPr lang="en-US" sz="5438" b="1">
                <a:solidFill>
                  <a:srgbClr val="002C77"/>
                </a:solidFill>
                <a:latin typeface="Manrope Bold"/>
                <a:ea typeface="Manrope Bold"/>
                <a:cs typeface="Manrope Bold"/>
                <a:sym typeface="Manrope Bold"/>
              </a:rPr>
              <a:t>Researchers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5517" y="5018491"/>
            <a:ext cx="1967422" cy="83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26"/>
              </a:lnSpc>
            </a:pPr>
            <a:r>
              <a:rPr lang="en-US" sz="5438" b="1">
                <a:solidFill>
                  <a:srgbClr val="B6BF00"/>
                </a:solidFill>
                <a:latin typeface="Manrope Bold"/>
                <a:ea typeface="Manrope Bold"/>
                <a:cs typeface="Manrope Bold"/>
                <a:sym typeface="Manrope Bold"/>
              </a:rPr>
              <a:t>149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33386" y="5018491"/>
            <a:ext cx="6985103" cy="83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6"/>
              </a:lnSpc>
            </a:pPr>
            <a:r>
              <a:rPr lang="en-US" sz="5438" b="1">
                <a:solidFill>
                  <a:srgbClr val="002C77"/>
                </a:solidFill>
                <a:latin typeface="Manrope Bold"/>
                <a:ea typeface="Manrope Bold"/>
                <a:cs typeface="Manrope Bold"/>
                <a:sym typeface="Manrope Bold"/>
              </a:rPr>
              <a:t>Non-teaching staff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185904" y="6553456"/>
            <a:ext cx="6924809" cy="6924809"/>
          </a:xfrm>
          <a:custGeom>
            <a:avLst/>
            <a:gdLst/>
            <a:ahLst/>
            <a:cxnLst/>
            <a:rect l="l" t="t" r="r" b="b"/>
            <a:pathLst>
              <a:path w="6924809" h="6924809">
                <a:moveTo>
                  <a:pt x="0" y="0"/>
                </a:moveTo>
                <a:lnTo>
                  <a:pt x="6924809" y="0"/>
                </a:lnTo>
                <a:lnTo>
                  <a:pt x="6924809" y="6924809"/>
                </a:lnTo>
                <a:lnTo>
                  <a:pt x="0" y="6924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90" y="-9525"/>
            <a:ext cx="16232786" cy="8234540"/>
          </a:xfrm>
          <a:custGeom>
            <a:avLst/>
            <a:gdLst/>
            <a:ahLst/>
            <a:cxnLst/>
            <a:rect l="l" t="t" r="r" b="b"/>
            <a:pathLst>
              <a:path w="16232786" h="8234540">
                <a:moveTo>
                  <a:pt x="0" y="0"/>
                </a:moveTo>
                <a:lnTo>
                  <a:pt x="16232786" y="0"/>
                </a:lnTo>
                <a:lnTo>
                  <a:pt x="16232786" y="8234540"/>
                </a:lnTo>
                <a:lnTo>
                  <a:pt x="0" y="8234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14" t="-30101" r="-22" b="-7543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3" name="Group 3"/>
          <p:cNvGrpSpPr/>
          <p:nvPr/>
        </p:nvGrpSpPr>
        <p:grpSpPr>
          <a:xfrm>
            <a:off x="16226019" y="8225015"/>
            <a:ext cx="2055007" cy="2061985"/>
            <a:chOff x="0" y="0"/>
            <a:chExt cx="453050" cy="4545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050" cy="454588"/>
            </a:xfrm>
            <a:custGeom>
              <a:avLst/>
              <a:gdLst/>
              <a:ahLst/>
              <a:cxnLst/>
              <a:rect l="l" t="t" r="r" b="b"/>
              <a:pathLst>
                <a:path w="453050" h="454588">
                  <a:moveTo>
                    <a:pt x="0" y="0"/>
                  </a:moveTo>
                  <a:lnTo>
                    <a:pt x="453050" y="0"/>
                  </a:lnTo>
                  <a:lnTo>
                    <a:pt x="453050" y="454588"/>
                  </a:lnTo>
                  <a:lnTo>
                    <a:pt x="0" y="454588"/>
                  </a:lnTo>
                  <a:close/>
                </a:path>
              </a:pathLst>
            </a:custGeom>
            <a:solidFill>
              <a:srgbClr val="EABDD8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050" cy="492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222429" y="6166417"/>
            <a:ext cx="2072545" cy="2058598"/>
            <a:chOff x="0" y="0"/>
            <a:chExt cx="456916" cy="4538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6916" cy="453841"/>
            </a:xfrm>
            <a:custGeom>
              <a:avLst/>
              <a:gdLst/>
              <a:ahLst/>
              <a:cxnLst/>
              <a:rect l="l" t="t" r="r" b="b"/>
              <a:pathLst>
                <a:path w="456916" h="453841">
                  <a:moveTo>
                    <a:pt x="0" y="0"/>
                  </a:moveTo>
                  <a:lnTo>
                    <a:pt x="456916" y="0"/>
                  </a:lnTo>
                  <a:lnTo>
                    <a:pt x="456916" y="453841"/>
                  </a:lnTo>
                  <a:lnTo>
                    <a:pt x="0" y="453841"/>
                  </a:lnTo>
                  <a:close/>
                </a:path>
              </a:pathLst>
            </a:custGeom>
            <a:solidFill>
              <a:srgbClr val="002C77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6916" cy="491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236376" y="0"/>
            <a:ext cx="2058598" cy="2160086"/>
            <a:chOff x="0" y="0"/>
            <a:chExt cx="453841" cy="4762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3841" cy="476215"/>
            </a:xfrm>
            <a:custGeom>
              <a:avLst/>
              <a:gdLst/>
              <a:ahLst/>
              <a:cxnLst/>
              <a:rect l="l" t="t" r="r" b="b"/>
              <a:pathLst>
                <a:path w="453841" h="476215">
                  <a:moveTo>
                    <a:pt x="0" y="0"/>
                  </a:moveTo>
                  <a:lnTo>
                    <a:pt x="453841" y="0"/>
                  </a:lnTo>
                  <a:lnTo>
                    <a:pt x="453841" y="476215"/>
                  </a:lnTo>
                  <a:lnTo>
                    <a:pt x="0" y="476215"/>
                  </a:lnTo>
                  <a:close/>
                </a:path>
              </a:pathLst>
            </a:custGeom>
            <a:solidFill>
              <a:srgbClr val="B6BF0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53841" cy="514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22429" y="4025399"/>
            <a:ext cx="2072545" cy="2147400"/>
            <a:chOff x="0" y="0"/>
            <a:chExt cx="456916" cy="4734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6916" cy="473419"/>
            </a:xfrm>
            <a:custGeom>
              <a:avLst/>
              <a:gdLst/>
              <a:ahLst/>
              <a:cxnLst/>
              <a:rect l="l" t="t" r="r" b="b"/>
              <a:pathLst>
                <a:path w="456916" h="473419">
                  <a:moveTo>
                    <a:pt x="0" y="0"/>
                  </a:moveTo>
                  <a:lnTo>
                    <a:pt x="456916" y="0"/>
                  </a:lnTo>
                  <a:lnTo>
                    <a:pt x="456916" y="473419"/>
                  </a:lnTo>
                  <a:lnTo>
                    <a:pt x="0" y="473419"/>
                  </a:lnTo>
                  <a:close/>
                </a:path>
              </a:pathLst>
            </a:custGeom>
            <a:solidFill>
              <a:srgbClr val="0096D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6916" cy="511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236376" y="2063095"/>
            <a:ext cx="2058598" cy="2044650"/>
          </a:xfrm>
          <a:custGeom>
            <a:avLst/>
            <a:gdLst/>
            <a:ahLst/>
            <a:cxnLst/>
            <a:rect l="l" t="t" r="r" b="b"/>
            <a:pathLst>
              <a:path w="2058598" h="2044650">
                <a:moveTo>
                  <a:pt x="0" y="0"/>
                </a:moveTo>
                <a:lnTo>
                  <a:pt x="2058598" y="0"/>
                </a:lnTo>
                <a:lnTo>
                  <a:pt x="2058598" y="2044650"/>
                </a:lnTo>
                <a:lnTo>
                  <a:pt x="0" y="2044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" b="-341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6" name="Freeform 16"/>
          <p:cNvSpPr/>
          <p:nvPr/>
        </p:nvSpPr>
        <p:spPr>
          <a:xfrm>
            <a:off x="16222429" y="8234540"/>
            <a:ext cx="2072545" cy="2072545"/>
          </a:xfrm>
          <a:custGeom>
            <a:avLst/>
            <a:gdLst/>
            <a:ahLst/>
            <a:cxnLst/>
            <a:rect l="l" t="t" r="r" b="b"/>
            <a:pathLst>
              <a:path w="2072545" h="2072545">
                <a:moveTo>
                  <a:pt x="0" y="0"/>
                </a:moveTo>
                <a:lnTo>
                  <a:pt x="2072545" y="0"/>
                </a:lnTo>
                <a:lnTo>
                  <a:pt x="2072545" y="2072545"/>
                </a:lnTo>
                <a:lnTo>
                  <a:pt x="0" y="2072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7" name="TextBox 17"/>
          <p:cNvSpPr txBox="1"/>
          <p:nvPr/>
        </p:nvSpPr>
        <p:spPr>
          <a:xfrm>
            <a:off x="12817969" y="9044784"/>
            <a:ext cx="3144679" cy="46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9"/>
              </a:lnSpc>
              <a:spcBef>
                <a:spcPct val="0"/>
              </a:spcBef>
            </a:pPr>
            <a:r>
              <a:rPr lang="en-US" sz="3000" b="1">
                <a:solidFill>
                  <a:srgbClr val="002C77"/>
                </a:solidFill>
                <a:latin typeface="Manrope Bold"/>
                <a:ea typeface="Manrope Bold"/>
                <a:cs typeface="Manrope Bold"/>
                <a:sym typeface="Manrope Bold"/>
              </a:rPr>
              <a:t>UC FACTORY LAB</a:t>
            </a:r>
          </a:p>
        </p:txBody>
      </p:sp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9BBC-25A3-5589-91A3-8E3079EA6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3EF55454-D956-A6DB-C4DF-4A9A78A2D1D9}"/>
              </a:ext>
            </a:extLst>
          </p:cNvPr>
          <p:cNvSpPr/>
          <p:nvPr/>
        </p:nvSpPr>
        <p:spPr>
          <a:xfrm>
            <a:off x="14185904" y="6553456"/>
            <a:ext cx="6924809" cy="6924809"/>
          </a:xfrm>
          <a:custGeom>
            <a:avLst/>
            <a:gdLst/>
            <a:ahLst/>
            <a:cxnLst/>
            <a:rect l="l" t="t" r="r" b="b"/>
            <a:pathLst>
              <a:path w="6924809" h="6924809">
                <a:moveTo>
                  <a:pt x="0" y="0"/>
                </a:moveTo>
                <a:lnTo>
                  <a:pt x="6924809" y="0"/>
                </a:lnTo>
                <a:lnTo>
                  <a:pt x="6924809" y="6924809"/>
                </a:lnTo>
                <a:lnTo>
                  <a:pt x="0" y="6924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02B310-595F-EA51-2C02-42EADFCD55E8}"/>
              </a:ext>
            </a:extLst>
          </p:cNvPr>
          <p:cNvSpPr txBox="1"/>
          <p:nvPr/>
        </p:nvSpPr>
        <p:spPr>
          <a:xfrm>
            <a:off x="1323635" y="3004721"/>
            <a:ext cx="48485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• Infrastructure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• Sustainable Cities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• Overcame the Car Culture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• Climatic Limitations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• Accessibility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• Technology and Innovation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376DE8-5149-7676-D290-60B8698033A4}"/>
              </a:ext>
            </a:extLst>
          </p:cNvPr>
          <p:cNvSpPr txBox="1"/>
          <p:nvPr/>
        </p:nvSpPr>
        <p:spPr>
          <a:xfrm>
            <a:off x="1267090" y="1376135"/>
            <a:ext cx="4392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Challenges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3CD8C9-9AAE-880E-C79E-9DD498606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701" y="2844521"/>
            <a:ext cx="7898729" cy="41277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DA1481-C86C-AEFD-0A54-9794C9D2AA61}"/>
              </a:ext>
            </a:extLst>
          </p:cNvPr>
          <p:cNvSpPr txBox="1"/>
          <p:nvPr/>
        </p:nvSpPr>
        <p:spPr>
          <a:xfrm>
            <a:off x="10363200" y="1376135"/>
            <a:ext cx="356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/>
                </a:solidFill>
              </a:rPr>
              <a:t>Key factors</a:t>
            </a:r>
          </a:p>
        </p:txBody>
      </p:sp>
    </p:spTree>
    <p:extLst>
      <p:ext uri="{BB962C8B-B14F-4D97-AF65-F5344CB8AC3E}">
        <p14:creationId xmlns:p14="http://schemas.microsoft.com/office/powerpoint/2010/main" val="1543227571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563510" cy="5155257"/>
            <a:chOff x="0" y="0"/>
            <a:chExt cx="1201912" cy="1357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01912" cy="1357763"/>
            </a:xfrm>
            <a:custGeom>
              <a:avLst/>
              <a:gdLst/>
              <a:ahLst/>
              <a:cxnLst/>
              <a:rect l="l" t="t" r="r" b="b"/>
              <a:pathLst>
                <a:path w="1201912" h="1357763">
                  <a:moveTo>
                    <a:pt x="0" y="0"/>
                  </a:moveTo>
                  <a:lnTo>
                    <a:pt x="1201912" y="0"/>
                  </a:lnTo>
                  <a:lnTo>
                    <a:pt x="1201912" y="1357763"/>
                  </a:lnTo>
                  <a:lnTo>
                    <a:pt x="0" y="1357763"/>
                  </a:lnTo>
                  <a:close/>
                </a:path>
              </a:pathLst>
            </a:custGeom>
            <a:solidFill>
              <a:srgbClr val="0096D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01912" cy="1395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63510" y="0"/>
            <a:ext cx="4580490" cy="5143500"/>
            <a:chOff x="0" y="0"/>
            <a:chExt cx="1206384" cy="13546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6384" cy="1354667"/>
            </a:xfrm>
            <a:custGeom>
              <a:avLst/>
              <a:gdLst/>
              <a:ahLst/>
              <a:cxnLst/>
              <a:rect l="l" t="t" r="r" b="b"/>
              <a:pathLst>
                <a:path w="1206384" h="1354667">
                  <a:moveTo>
                    <a:pt x="0" y="0"/>
                  </a:moveTo>
                  <a:lnTo>
                    <a:pt x="1206384" y="0"/>
                  </a:lnTo>
                  <a:lnTo>
                    <a:pt x="1206384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002C77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06384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563510" y="289995"/>
            <a:ext cx="4563510" cy="4563510"/>
          </a:xfrm>
          <a:custGeom>
            <a:avLst/>
            <a:gdLst/>
            <a:ahLst/>
            <a:cxnLst/>
            <a:rect l="l" t="t" r="r" b="b"/>
            <a:pathLst>
              <a:path w="4563510" h="4563510">
                <a:moveTo>
                  <a:pt x="0" y="0"/>
                </a:moveTo>
                <a:lnTo>
                  <a:pt x="4563510" y="0"/>
                </a:lnTo>
                <a:lnTo>
                  <a:pt x="4563510" y="4563510"/>
                </a:lnTo>
                <a:lnTo>
                  <a:pt x="0" y="45635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9" name="Group 9"/>
          <p:cNvGrpSpPr/>
          <p:nvPr/>
        </p:nvGrpSpPr>
        <p:grpSpPr>
          <a:xfrm>
            <a:off x="13690530" y="540096"/>
            <a:ext cx="4599540" cy="5329619"/>
            <a:chOff x="0" y="0"/>
            <a:chExt cx="1211401" cy="14036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11402" cy="1403686"/>
            </a:xfrm>
            <a:custGeom>
              <a:avLst/>
              <a:gdLst/>
              <a:ahLst/>
              <a:cxnLst/>
              <a:rect l="l" t="t" r="r" b="b"/>
              <a:pathLst>
                <a:path w="1211402" h="1403686">
                  <a:moveTo>
                    <a:pt x="0" y="0"/>
                  </a:moveTo>
                  <a:lnTo>
                    <a:pt x="1211402" y="0"/>
                  </a:lnTo>
                  <a:lnTo>
                    <a:pt x="1211402" y="1403686"/>
                  </a:lnTo>
                  <a:lnTo>
                    <a:pt x="0" y="1403686"/>
                  </a:lnTo>
                  <a:close/>
                </a:path>
              </a:pathLst>
            </a:custGeom>
            <a:solidFill>
              <a:srgbClr val="002C77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11401" cy="144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27020" y="-197876"/>
            <a:ext cx="4579241" cy="5341376"/>
            <a:chOff x="0" y="0"/>
            <a:chExt cx="1206055" cy="14067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06055" cy="1406782"/>
            </a:xfrm>
            <a:custGeom>
              <a:avLst/>
              <a:gdLst/>
              <a:ahLst/>
              <a:cxnLst/>
              <a:rect l="l" t="t" r="r" b="b"/>
              <a:pathLst>
                <a:path w="1206055" h="1406782">
                  <a:moveTo>
                    <a:pt x="0" y="0"/>
                  </a:moveTo>
                  <a:lnTo>
                    <a:pt x="1206055" y="0"/>
                  </a:lnTo>
                  <a:lnTo>
                    <a:pt x="1206055" y="1406782"/>
                  </a:lnTo>
                  <a:lnTo>
                    <a:pt x="0" y="1406782"/>
                  </a:lnTo>
                  <a:close/>
                </a:path>
              </a:pathLst>
            </a:custGeom>
            <a:solidFill>
              <a:srgbClr val="C3D3DF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06055" cy="1444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5131743"/>
            <a:ext cx="4563510" cy="5155257"/>
            <a:chOff x="0" y="0"/>
            <a:chExt cx="1201912" cy="135776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01912" cy="1357763"/>
            </a:xfrm>
            <a:custGeom>
              <a:avLst/>
              <a:gdLst/>
              <a:ahLst/>
              <a:cxnLst/>
              <a:rect l="l" t="t" r="r" b="b"/>
              <a:pathLst>
                <a:path w="1201912" h="1357763">
                  <a:moveTo>
                    <a:pt x="0" y="0"/>
                  </a:moveTo>
                  <a:lnTo>
                    <a:pt x="1201912" y="0"/>
                  </a:lnTo>
                  <a:lnTo>
                    <a:pt x="1201912" y="1357763"/>
                  </a:lnTo>
                  <a:lnTo>
                    <a:pt x="0" y="1357763"/>
                  </a:lnTo>
                  <a:close/>
                </a:path>
              </a:pathLst>
            </a:custGeom>
            <a:solidFill>
              <a:srgbClr val="B6BF0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01912" cy="1395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63510" y="5131743"/>
            <a:ext cx="4563510" cy="5155257"/>
            <a:chOff x="0" y="0"/>
            <a:chExt cx="1317172" cy="14879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17172" cy="1487969"/>
            </a:xfrm>
            <a:custGeom>
              <a:avLst/>
              <a:gdLst/>
              <a:ahLst/>
              <a:cxnLst/>
              <a:rect l="l" t="t" r="r" b="b"/>
              <a:pathLst>
                <a:path w="1317172" h="1487969">
                  <a:moveTo>
                    <a:pt x="0" y="0"/>
                  </a:moveTo>
                  <a:lnTo>
                    <a:pt x="1317172" y="0"/>
                  </a:lnTo>
                  <a:lnTo>
                    <a:pt x="1317172" y="1487969"/>
                  </a:lnTo>
                  <a:lnTo>
                    <a:pt x="0" y="1487969"/>
                  </a:lnTo>
                  <a:close/>
                </a:path>
              </a:pathLst>
            </a:custGeom>
            <a:solidFill>
              <a:srgbClr val="F9A1CA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317172" cy="1526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233164" y="5131743"/>
            <a:ext cx="5056906" cy="5167015"/>
            <a:chOff x="0" y="0"/>
            <a:chExt cx="1331860" cy="13608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31860" cy="1360860"/>
            </a:xfrm>
            <a:custGeom>
              <a:avLst/>
              <a:gdLst/>
              <a:ahLst/>
              <a:cxnLst/>
              <a:rect l="l" t="t" r="r" b="b"/>
              <a:pathLst>
                <a:path w="1331860" h="1360860">
                  <a:moveTo>
                    <a:pt x="0" y="0"/>
                  </a:moveTo>
                  <a:lnTo>
                    <a:pt x="1331860" y="0"/>
                  </a:lnTo>
                  <a:lnTo>
                    <a:pt x="1331860" y="1360860"/>
                  </a:lnTo>
                  <a:lnTo>
                    <a:pt x="0" y="1360860"/>
                  </a:lnTo>
                  <a:close/>
                </a:path>
              </a:pathLst>
            </a:custGeom>
            <a:solidFill>
              <a:srgbClr val="E2177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331860" cy="1398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0" y="301752"/>
            <a:ext cx="4563510" cy="4563510"/>
          </a:xfrm>
          <a:custGeom>
            <a:avLst/>
            <a:gdLst/>
            <a:ahLst/>
            <a:cxnLst/>
            <a:rect l="l" t="t" r="r" b="b"/>
            <a:pathLst>
              <a:path w="4563510" h="4563510">
                <a:moveTo>
                  <a:pt x="0" y="0"/>
                </a:moveTo>
                <a:lnTo>
                  <a:pt x="4563510" y="0"/>
                </a:lnTo>
                <a:lnTo>
                  <a:pt x="4563510" y="4563510"/>
                </a:lnTo>
                <a:lnTo>
                  <a:pt x="0" y="4563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25" name="Freeform 25"/>
          <p:cNvSpPr/>
          <p:nvPr/>
        </p:nvSpPr>
        <p:spPr>
          <a:xfrm>
            <a:off x="13726560" y="5538047"/>
            <a:ext cx="4563510" cy="4563510"/>
          </a:xfrm>
          <a:custGeom>
            <a:avLst/>
            <a:gdLst/>
            <a:ahLst/>
            <a:cxnLst/>
            <a:rect l="l" t="t" r="r" b="b"/>
            <a:pathLst>
              <a:path w="4563510" h="4563510">
                <a:moveTo>
                  <a:pt x="0" y="0"/>
                </a:moveTo>
                <a:lnTo>
                  <a:pt x="4563510" y="0"/>
                </a:lnTo>
                <a:lnTo>
                  <a:pt x="4563510" y="4563510"/>
                </a:lnTo>
                <a:lnTo>
                  <a:pt x="0" y="4563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26" name="Group 26"/>
          <p:cNvGrpSpPr/>
          <p:nvPr/>
        </p:nvGrpSpPr>
        <p:grpSpPr>
          <a:xfrm>
            <a:off x="9127020" y="5131743"/>
            <a:ext cx="4579241" cy="5167015"/>
            <a:chOff x="0" y="0"/>
            <a:chExt cx="1206055" cy="136086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6055" cy="1360860"/>
            </a:xfrm>
            <a:custGeom>
              <a:avLst/>
              <a:gdLst/>
              <a:ahLst/>
              <a:cxnLst/>
              <a:rect l="l" t="t" r="r" b="b"/>
              <a:pathLst>
                <a:path w="1206055" h="1360860">
                  <a:moveTo>
                    <a:pt x="0" y="0"/>
                  </a:moveTo>
                  <a:lnTo>
                    <a:pt x="1206055" y="0"/>
                  </a:lnTo>
                  <a:lnTo>
                    <a:pt x="1206055" y="1360860"/>
                  </a:lnTo>
                  <a:lnTo>
                    <a:pt x="0" y="1360860"/>
                  </a:lnTo>
                  <a:close/>
                </a:path>
              </a:pathLst>
            </a:custGeom>
            <a:solidFill>
              <a:srgbClr val="B6BF0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06055" cy="1398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0" y="5538047"/>
            <a:ext cx="4563510" cy="4563510"/>
          </a:xfrm>
          <a:custGeom>
            <a:avLst/>
            <a:gdLst/>
            <a:ahLst/>
            <a:cxnLst/>
            <a:rect l="l" t="t" r="r" b="b"/>
            <a:pathLst>
              <a:path w="4563510" h="4563510">
                <a:moveTo>
                  <a:pt x="0" y="0"/>
                </a:moveTo>
                <a:lnTo>
                  <a:pt x="4563510" y="0"/>
                </a:lnTo>
                <a:lnTo>
                  <a:pt x="4563510" y="4563510"/>
                </a:lnTo>
                <a:lnTo>
                  <a:pt x="0" y="4563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0" name="Freeform 30"/>
          <p:cNvSpPr/>
          <p:nvPr/>
        </p:nvSpPr>
        <p:spPr>
          <a:xfrm>
            <a:off x="4563510" y="5538047"/>
            <a:ext cx="4563510" cy="4563510"/>
          </a:xfrm>
          <a:custGeom>
            <a:avLst/>
            <a:gdLst/>
            <a:ahLst/>
            <a:cxnLst/>
            <a:rect l="l" t="t" r="r" b="b"/>
            <a:pathLst>
              <a:path w="4563510" h="4563510">
                <a:moveTo>
                  <a:pt x="0" y="0"/>
                </a:moveTo>
                <a:lnTo>
                  <a:pt x="4563510" y="0"/>
                </a:lnTo>
                <a:lnTo>
                  <a:pt x="4563510" y="4563510"/>
                </a:lnTo>
                <a:lnTo>
                  <a:pt x="0" y="45635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1" name="Freeform 31"/>
          <p:cNvSpPr/>
          <p:nvPr/>
        </p:nvSpPr>
        <p:spPr>
          <a:xfrm>
            <a:off x="9297832" y="540096"/>
            <a:ext cx="3228043" cy="1087313"/>
          </a:xfrm>
          <a:custGeom>
            <a:avLst/>
            <a:gdLst/>
            <a:ahLst/>
            <a:cxnLst/>
            <a:rect l="l" t="t" r="r" b="b"/>
            <a:pathLst>
              <a:path w="3228043" h="1087313">
                <a:moveTo>
                  <a:pt x="0" y="0"/>
                </a:moveTo>
                <a:lnTo>
                  <a:pt x="3228043" y="0"/>
                </a:lnTo>
                <a:lnTo>
                  <a:pt x="3228043" y="1087313"/>
                </a:lnTo>
                <a:lnTo>
                  <a:pt x="0" y="10873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319" t="-73846" r="-81201" b="-327383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2" name="TextBox 32"/>
          <p:cNvSpPr txBox="1"/>
          <p:nvPr/>
        </p:nvSpPr>
        <p:spPr>
          <a:xfrm>
            <a:off x="9478226" y="1619651"/>
            <a:ext cx="3848921" cy="80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2"/>
              </a:lnSpc>
            </a:pPr>
            <a:r>
              <a:rPr lang="en-US" sz="2445" spc="114">
                <a:solidFill>
                  <a:srgbClr val="0096D6"/>
                </a:solidFill>
                <a:latin typeface="Manrope"/>
                <a:ea typeface="Manrope"/>
                <a:cs typeface="Manrope"/>
                <a:sym typeface="Manrope"/>
              </a:rPr>
              <a:t>Faculdade de </a:t>
            </a:r>
          </a:p>
          <a:p>
            <a:pPr algn="l">
              <a:lnSpc>
                <a:spcPts val="3252"/>
              </a:lnSpc>
            </a:pPr>
            <a:r>
              <a:rPr lang="en-US" sz="2445" spc="114">
                <a:solidFill>
                  <a:srgbClr val="0096D6"/>
                </a:solidFill>
                <a:latin typeface="Manrope"/>
                <a:ea typeface="Manrope"/>
                <a:cs typeface="Manrope"/>
                <a:sym typeface="Manrope"/>
              </a:rPr>
              <a:t>Ciências e Tecnologia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020476" y="657677"/>
            <a:ext cx="3774083" cy="1702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8"/>
              </a:lnSpc>
            </a:pPr>
            <a:r>
              <a:rPr lang="en-US" sz="3412" spc="160" dirty="0">
                <a:solidFill>
                  <a:srgbClr val="0096D6"/>
                </a:solidFill>
                <a:latin typeface="Manrope"/>
                <a:ea typeface="Manrope"/>
                <a:cs typeface="Manrope"/>
                <a:sym typeface="Manrope"/>
              </a:rPr>
              <a:t>Creating Science</a:t>
            </a:r>
          </a:p>
          <a:p>
            <a:pPr algn="l">
              <a:lnSpc>
                <a:spcPts val="4538"/>
              </a:lnSpc>
            </a:pPr>
            <a:r>
              <a:rPr lang="en-US" sz="3412" spc="160" dirty="0">
                <a:solidFill>
                  <a:srgbClr val="0096D6"/>
                </a:solidFill>
                <a:latin typeface="Manrope"/>
                <a:ea typeface="Manrope"/>
                <a:cs typeface="Manrope"/>
                <a:sym typeface="Manrope"/>
              </a:rPr>
              <a:t>and Technology </a:t>
            </a:r>
          </a:p>
          <a:p>
            <a:pPr algn="l">
              <a:lnSpc>
                <a:spcPts val="4538"/>
              </a:lnSpc>
            </a:pPr>
            <a:r>
              <a:rPr lang="en-US" sz="3412" spc="160" dirty="0">
                <a:solidFill>
                  <a:srgbClr val="0096D6"/>
                </a:solidFill>
                <a:latin typeface="Manrope"/>
                <a:ea typeface="Manrope"/>
                <a:cs typeface="Manrope"/>
                <a:sym typeface="Manrope"/>
              </a:rPr>
              <a:t>since 1772</a:t>
            </a:r>
          </a:p>
        </p:txBody>
      </p:sp>
      <p:sp>
        <p:nvSpPr>
          <p:cNvPr id="35" name="Freeform 35"/>
          <p:cNvSpPr/>
          <p:nvPr/>
        </p:nvSpPr>
        <p:spPr>
          <a:xfrm>
            <a:off x="9262926" y="8549744"/>
            <a:ext cx="4327727" cy="1273967"/>
          </a:xfrm>
          <a:custGeom>
            <a:avLst/>
            <a:gdLst/>
            <a:ahLst/>
            <a:cxnLst/>
            <a:rect l="l" t="t" r="r" b="b"/>
            <a:pathLst>
              <a:path w="4327727" h="1273967">
                <a:moveTo>
                  <a:pt x="0" y="0"/>
                </a:moveTo>
                <a:lnTo>
                  <a:pt x="4327728" y="0"/>
                </a:lnTo>
                <a:lnTo>
                  <a:pt x="4327728" y="1273967"/>
                </a:lnTo>
                <a:lnTo>
                  <a:pt x="0" y="1273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1116" t="-151497" r="-17163" b="-153437"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78395" y="1309605"/>
            <a:ext cx="1309605" cy="1309605"/>
          </a:xfrm>
          <a:custGeom>
            <a:avLst/>
            <a:gdLst/>
            <a:ahLst/>
            <a:cxnLst/>
            <a:rect l="l" t="t" r="r" b="b"/>
            <a:pathLst>
              <a:path w="1309605" h="1309605">
                <a:moveTo>
                  <a:pt x="0" y="0"/>
                </a:moveTo>
                <a:lnTo>
                  <a:pt x="1309605" y="0"/>
                </a:lnTo>
                <a:lnTo>
                  <a:pt x="1309605" y="1309606"/>
                </a:lnTo>
                <a:lnTo>
                  <a:pt x="0" y="1309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5668789" y="0"/>
            <a:ext cx="1309605" cy="1309605"/>
          </a:xfrm>
          <a:custGeom>
            <a:avLst/>
            <a:gdLst/>
            <a:ahLst/>
            <a:cxnLst/>
            <a:rect l="l" t="t" r="r" b="b"/>
            <a:pathLst>
              <a:path w="1309605" h="1309605">
                <a:moveTo>
                  <a:pt x="0" y="0"/>
                </a:moveTo>
                <a:lnTo>
                  <a:pt x="1309606" y="0"/>
                </a:lnTo>
                <a:lnTo>
                  <a:pt x="1309606" y="1309605"/>
                </a:lnTo>
                <a:lnTo>
                  <a:pt x="0" y="1309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6978395" y="0"/>
            <a:ext cx="1309605" cy="1309605"/>
          </a:xfrm>
          <a:custGeom>
            <a:avLst/>
            <a:gdLst/>
            <a:ahLst/>
            <a:cxnLst/>
            <a:rect l="l" t="t" r="r" b="b"/>
            <a:pathLst>
              <a:path w="1309605" h="1309605">
                <a:moveTo>
                  <a:pt x="0" y="0"/>
                </a:moveTo>
                <a:lnTo>
                  <a:pt x="1309605" y="0"/>
                </a:lnTo>
                <a:lnTo>
                  <a:pt x="1309605" y="1309605"/>
                </a:lnTo>
                <a:lnTo>
                  <a:pt x="0" y="1309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1028700" y="1713119"/>
            <a:ext cx="7333523" cy="154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30"/>
              </a:lnSpc>
            </a:pPr>
            <a:r>
              <a:rPr lang="en-US" sz="11530" b="1" spc="-576">
                <a:solidFill>
                  <a:srgbClr val="002C77"/>
                </a:solidFill>
                <a:latin typeface="Manrope Bold"/>
                <a:ea typeface="Manrope Bold"/>
                <a:cs typeface="Manrope Bold"/>
                <a:sym typeface="Manrope Bold"/>
              </a:rPr>
              <a:t>Coimbra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50428" y="3513621"/>
            <a:ext cx="2283727" cy="598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7"/>
              </a:lnSpc>
            </a:pPr>
            <a:r>
              <a:rPr lang="en-US" sz="3966" b="1" dirty="0">
                <a:solidFill>
                  <a:srgbClr val="B6BF00"/>
                </a:solidFill>
                <a:latin typeface="Manrope Bold"/>
                <a:ea typeface="Manrope Bold"/>
                <a:cs typeface="Manrope Bold"/>
                <a:sym typeface="Manrope Bold"/>
              </a:rPr>
              <a:t>4</a:t>
            </a:r>
          </a:p>
          <a:p>
            <a:pPr algn="l">
              <a:lnSpc>
                <a:spcPts val="2839"/>
              </a:lnSpc>
            </a:pPr>
            <a:r>
              <a:rPr lang="en-US" sz="2253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Campi</a:t>
            </a:r>
          </a:p>
          <a:p>
            <a:pPr algn="l">
              <a:lnSpc>
                <a:spcPts val="4997"/>
              </a:lnSpc>
            </a:pPr>
            <a:r>
              <a:rPr lang="en-US" sz="3966" b="1" dirty="0">
                <a:solidFill>
                  <a:srgbClr val="B6BF00"/>
                </a:solidFill>
                <a:latin typeface="Manrope Bold"/>
                <a:ea typeface="Manrope Bold"/>
                <a:cs typeface="Manrope Bold"/>
                <a:sym typeface="Manrope Bold"/>
              </a:rPr>
              <a:t>12</a:t>
            </a:r>
          </a:p>
          <a:p>
            <a:pPr algn="l">
              <a:lnSpc>
                <a:spcPts val="2839"/>
              </a:lnSpc>
            </a:pPr>
            <a:r>
              <a:rPr lang="en-US" sz="2253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Organic Units</a:t>
            </a:r>
          </a:p>
          <a:p>
            <a:pPr algn="l">
              <a:lnSpc>
                <a:spcPts val="4997"/>
              </a:lnSpc>
            </a:pPr>
            <a:r>
              <a:rPr lang="en-US" sz="3966" b="1" dirty="0">
                <a:solidFill>
                  <a:srgbClr val="B6BF00"/>
                </a:solidFill>
                <a:latin typeface="Manrope Bold"/>
                <a:ea typeface="Manrope Bold"/>
                <a:cs typeface="Manrope Bold"/>
                <a:sym typeface="Manrope Bold"/>
              </a:rPr>
              <a:t>16 </a:t>
            </a:r>
          </a:p>
          <a:p>
            <a:pPr algn="l">
              <a:lnSpc>
                <a:spcPts val="2839"/>
              </a:lnSpc>
            </a:pPr>
            <a:r>
              <a:rPr lang="en-US" sz="2253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Libraries</a:t>
            </a:r>
          </a:p>
          <a:p>
            <a:pPr algn="l">
              <a:lnSpc>
                <a:spcPts val="4994"/>
              </a:lnSpc>
            </a:pPr>
            <a:r>
              <a:rPr lang="en-US" sz="3963" b="1" dirty="0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2</a:t>
            </a:r>
          </a:p>
          <a:p>
            <a:pPr algn="l">
              <a:lnSpc>
                <a:spcPts val="2839"/>
              </a:lnSpc>
            </a:pPr>
            <a:r>
              <a:rPr lang="en-US" sz="2253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Museums</a:t>
            </a:r>
          </a:p>
          <a:p>
            <a:pPr algn="l">
              <a:lnSpc>
                <a:spcPts val="4994"/>
              </a:lnSpc>
            </a:pPr>
            <a:r>
              <a:rPr lang="en-US" sz="3963" b="1" dirty="0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1</a:t>
            </a:r>
          </a:p>
          <a:p>
            <a:pPr algn="l">
              <a:lnSpc>
                <a:spcPts val="2839"/>
              </a:lnSpc>
            </a:pPr>
            <a:r>
              <a:rPr lang="en-US" sz="2253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Theatre</a:t>
            </a:r>
          </a:p>
          <a:p>
            <a:pPr algn="l">
              <a:lnSpc>
                <a:spcPts val="4994"/>
              </a:lnSpc>
            </a:pPr>
            <a:r>
              <a:rPr lang="en-US" sz="3963" b="1" dirty="0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2</a:t>
            </a:r>
          </a:p>
          <a:p>
            <a:pPr algn="l">
              <a:lnSpc>
                <a:spcPts val="2839"/>
              </a:lnSpc>
            </a:pPr>
            <a:r>
              <a:rPr lang="en-US" sz="2253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Sports stadiums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77145"/>
            <a:ext cx="5805229" cy="72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5489">
                <a:solidFill>
                  <a:srgbClr val="B6BF00"/>
                </a:solidFill>
                <a:latin typeface="Manrope"/>
                <a:ea typeface="Manrope"/>
                <a:cs typeface="Manrope"/>
                <a:sym typeface="Manrope"/>
              </a:rPr>
              <a:t>University of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0434" y="3513621"/>
            <a:ext cx="2718060" cy="5962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5"/>
              </a:lnSpc>
            </a:pPr>
            <a:r>
              <a:rPr lang="en-US" sz="3861" b="1" dirty="0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414</a:t>
            </a:r>
          </a:p>
          <a:p>
            <a:pPr algn="l">
              <a:lnSpc>
                <a:spcPts val="2839"/>
              </a:lnSpc>
            </a:pPr>
            <a:r>
              <a:rPr lang="en-US" sz="2253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Degrees</a:t>
            </a:r>
          </a:p>
          <a:p>
            <a:pPr algn="l">
              <a:lnSpc>
                <a:spcPts val="4865"/>
              </a:lnSpc>
            </a:pPr>
            <a:r>
              <a:rPr lang="en-US" sz="3861" b="1" dirty="0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30 308</a:t>
            </a:r>
          </a:p>
          <a:p>
            <a:pPr algn="l">
              <a:lnSpc>
                <a:spcPts val="2838"/>
              </a:lnSpc>
            </a:pPr>
            <a:r>
              <a:rPr lang="en-US" sz="2252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Students</a:t>
            </a:r>
          </a:p>
          <a:p>
            <a:pPr algn="l">
              <a:lnSpc>
                <a:spcPts val="5000"/>
              </a:lnSpc>
            </a:pPr>
            <a:r>
              <a:rPr lang="en-US" sz="3968" b="1" dirty="0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1 823</a:t>
            </a:r>
          </a:p>
          <a:p>
            <a:pPr algn="l">
              <a:lnSpc>
                <a:spcPts val="2838"/>
              </a:lnSpc>
            </a:pPr>
            <a:r>
              <a:rPr lang="en-US" sz="2252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Professors</a:t>
            </a:r>
          </a:p>
          <a:p>
            <a:pPr algn="l">
              <a:lnSpc>
                <a:spcPts val="4997"/>
              </a:lnSpc>
            </a:pPr>
            <a:r>
              <a:rPr lang="en-US" sz="3966" b="1" dirty="0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349</a:t>
            </a:r>
          </a:p>
          <a:p>
            <a:pPr algn="l">
              <a:lnSpc>
                <a:spcPts val="2838"/>
              </a:lnSpc>
            </a:pPr>
            <a:r>
              <a:rPr lang="en-US" sz="2252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Researchers</a:t>
            </a:r>
          </a:p>
          <a:p>
            <a:pPr algn="l">
              <a:lnSpc>
                <a:spcPts val="4997"/>
              </a:lnSpc>
            </a:pPr>
            <a:r>
              <a:rPr lang="en-US" sz="3966" b="1" dirty="0">
                <a:solidFill>
                  <a:srgbClr val="B6BF00"/>
                </a:solidFill>
                <a:latin typeface="Manrope Bold"/>
                <a:ea typeface="Manrope Bold"/>
                <a:cs typeface="Manrope Bold"/>
                <a:sym typeface="Manrope Bold"/>
              </a:rPr>
              <a:t>398</a:t>
            </a:r>
          </a:p>
          <a:p>
            <a:pPr algn="l">
              <a:lnSpc>
                <a:spcPts val="2838"/>
              </a:lnSpc>
            </a:pPr>
            <a:r>
              <a:rPr lang="en-US" sz="2252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Technical Staff</a:t>
            </a:r>
          </a:p>
          <a:p>
            <a:pPr algn="l">
              <a:lnSpc>
                <a:spcPts val="4994"/>
              </a:lnSpc>
            </a:pPr>
            <a:r>
              <a:rPr lang="en-US" sz="3963" b="1" dirty="0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315</a:t>
            </a:r>
          </a:p>
          <a:p>
            <a:pPr algn="l">
              <a:lnSpc>
                <a:spcPts val="2838"/>
              </a:lnSpc>
            </a:pPr>
            <a:r>
              <a:rPr lang="en-US" sz="2252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Research Fellows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158031" y="3532671"/>
            <a:ext cx="2990595" cy="4928632"/>
            <a:chOff x="0" y="0"/>
            <a:chExt cx="3987460" cy="657150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9050"/>
              <a:ext cx="3987460" cy="2627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97"/>
                </a:lnSpc>
              </a:pPr>
              <a:r>
                <a:rPr lang="en-US" sz="3966" b="1">
                  <a:solidFill>
                    <a:srgbClr val="B6BF00"/>
                  </a:solidFill>
                  <a:latin typeface="Manrope Bold"/>
                  <a:ea typeface="Manrope Bold"/>
                  <a:cs typeface="Manrope Bold"/>
                  <a:sym typeface="Manrope Bold"/>
                </a:rPr>
                <a:t>1</a:t>
              </a:r>
            </a:p>
            <a:p>
              <a:pPr algn="l">
                <a:lnSpc>
                  <a:spcPts val="2838"/>
                </a:lnSpc>
              </a:pPr>
              <a:r>
                <a:rPr lang="en-US" sz="2252">
                  <a:solidFill>
                    <a:srgbClr val="002C77"/>
                  </a:solidFill>
                  <a:latin typeface="Manrope"/>
                  <a:ea typeface="Manrope"/>
                  <a:cs typeface="Manrope"/>
                  <a:sym typeface="Manrope"/>
                </a:rPr>
                <a:t>Botanical Garden</a:t>
              </a:r>
            </a:p>
            <a:p>
              <a:pPr algn="l">
                <a:lnSpc>
                  <a:spcPts val="4997"/>
                </a:lnSpc>
              </a:pPr>
              <a:r>
                <a:rPr lang="en-US" sz="3966" b="1">
                  <a:solidFill>
                    <a:srgbClr val="B6BF00"/>
                  </a:solidFill>
                  <a:latin typeface="Manrope Bold"/>
                  <a:ea typeface="Manrope Bold"/>
                  <a:cs typeface="Manrope Bold"/>
                  <a:sym typeface="Manrope Bold"/>
                </a:rPr>
                <a:t>13</a:t>
              </a:r>
            </a:p>
            <a:p>
              <a:pPr algn="l">
                <a:lnSpc>
                  <a:spcPts val="2838"/>
                </a:lnSpc>
              </a:pPr>
              <a:r>
                <a:rPr lang="en-US" sz="2252">
                  <a:solidFill>
                    <a:srgbClr val="002C77"/>
                  </a:solidFill>
                  <a:latin typeface="Manrope"/>
                  <a:ea typeface="Manrope"/>
                  <a:cs typeface="Manrope"/>
                  <a:sym typeface="Manrope"/>
                </a:rPr>
                <a:t>Residences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644527"/>
              <a:ext cx="3987460" cy="3926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65"/>
                </a:lnSpc>
              </a:pPr>
              <a:r>
                <a:rPr lang="en-US" sz="3861" b="1">
                  <a:solidFill>
                    <a:srgbClr val="B6BF00"/>
                  </a:solidFill>
                  <a:latin typeface="Manrope Ultra-Bold"/>
                  <a:ea typeface="Manrope Ultra-Bold"/>
                  <a:cs typeface="Manrope Ultra-Bold"/>
                  <a:sym typeface="Manrope Ultra-Bold"/>
                </a:rPr>
                <a:t>16</a:t>
              </a:r>
            </a:p>
            <a:p>
              <a:pPr algn="l">
                <a:lnSpc>
                  <a:spcPts val="2838"/>
                </a:lnSpc>
              </a:pPr>
              <a:r>
                <a:rPr lang="en-US" sz="2252">
                  <a:solidFill>
                    <a:srgbClr val="002C77"/>
                  </a:solidFill>
                  <a:latin typeface="Manrope"/>
                  <a:ea typeface="Manrope"/>
                  <a:cs typeface="Manrope"/>
                  <a:sym typeface="Manrope"/>
                </a:rPr>
                <a:t>Food units</a:t>
              </a:r>
            </a:p>
            <a:p>
              <a:pPr algn="l">
                <a:lnSpc>
                  <a:spcPts val="5000"/>
                </a:lnSpc>
              </a:pPr>
              <a:r>
                <a:rPr lang="en-US" sz="3968" b="1">
                  <a:solidFill>
                    <a:srgbClr val="B6BF00"/>
                  </a:solidFill>
                  <a:latin typeface="Manrope Ultra-Bold"/>
                  <a:ea typeface="Manrope Ultra-Bold"/>
                  <a:cs typeface="Manrope Ultra-Bold"/>
                  <a:sym typeface="Manrope Ultra-Bold"/>
                </a:rPr>
                <a:t>450</a:t>
              </a:r>
            </a:p>
            <a:p>
              <a:pPr algn="l">
                <a:lnSpc>
                  <a:spcPts val="2838"/>
                </a:lnSpc>
              </a:pPr>
              <a:r>
                <a:rPr lang="en-US" sz="2252">
                  <a:solidFill>
                    <a:srgbClr val="002C77"/>
                  </a:solidFill>
                  <a:latin typeface="Manrope"/>
                  <a:ea typeface="Manrope"/>
                  <a:cs typeface="Manrope"/>
                  <a:sym typeface="Manrope"/>
                </a:rPr>
                <a:t>Research projects</a:t>
              </a:r>
            </a:p>
            <a:p>
              <a:pPr algn="l">
                <a:lnSpc>
                  <a:spcPts val="4997"/>
                </a:lnSpc>
              </a:pPr>
              <a:r>
                <a:rPr lang="en-US" sz="3966" b="1">
                  <a:solidFill>
                    <a:srgbClr val="B6BF00"/>
                  </a:solidFill>
                  <a:latin typeface="Manrope Ultra-Bold"/>
                  <a:ea typeface="Manrope Ultra-Bold"/>
                  <a:cs typeface="Manrope Ultra-Bold"/>
                  <a:sym typeface="Manrope Ultra-Bold"/>
                </a:rPr>
                <a:t>38</a:t>
              </a:r>
            </a:p>
            <a:p>
              <a:pPr algn="l">
                <a:lnSpc>
                  <a:spcPts val="2838"/>
                </a:lnSpc>
              </a:pPr>
              <a:r>
                <a:rPr lang="en-US" sz="2252">
                  <a:solidFill>
                    <a:srgbClr val="002C77"/>
                  </a:solidFill>
                  <a:latin typeface="Manrope"/>
                  <a:ea typeface="Manrope"/>
                  <a:cs typeface="Manrope"/>
                  <a:sym typeface="Manrope"/>
                </a:rPr>
                <a:t>Research Units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672501" y="3513621"/>
            <a:ext cx="2990595" cy="4987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5"/>
              </a:lnSpc>
            </a:pPr>
            <a:r>
              <a:rPr lang="en-US" sz="3861" b="1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22 671</a:t>
            </a:r>
          </a:p>
          <a:p>
            <a:pPr algn="l">
              <a:lnSpc>
                <a:spcPts val="2835"/>
              </a:lnSpc>
            </a:pPr>
            <a:r>
              <a:rPr lang="en-US" sz="225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Publications in Web of Science 2019-2023</a:t>
            </a:r>
          </a:p>
          <a:p>
            <a:pPr algn="l">
              <a:lnSpc>
                <a:spcPts val="4865"/>
              </a:lnSpc>
            </a:pPr>
            <a:r>
              <a:rPr lang="en-US" sz="3861" b="1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399</a:t>
            </a:r>
          </a:p>
          <a:p>
            <a:pPr algn="l">
              <a:lnSpc>
                <a:spcPts val="2838"/>
              </a:lnSpc>
            </a:pPr>
            <a:r>
              <a:rPr lang="en-US" sz="2252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National and international patents</a:t>
            </a:r>
          </a:p>
          <a:p>
            <a:pPr algn="l">
              <a:lnSpc>
                <a:spcPts val="5000"/>
              </a:lnSpc>
            </a:pPr>
            <a:r>
              <a:rPr lang="en-US" sz="3968" b="1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91</a:t>
            </a:r>
          </a:p>
          <a:p>
            <a:pPr algn="l">
              <a:lnSpc>
                <a:spcPts val="2838"/>
              </a:lnSpc>
            </a:pPr>
            <a:r>
              <a:rPr lang="en-US" sz="2252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Spin-off</a:t>
            </a:r>
          </a:p>
          <a:p>
            <a:pPr algn="l">
              <a:lnSpc>
                <a:spcPts val="4997"/>
              </a:lnSpc>
            </a:pPr>
            <a:r>
              <a:rPr lang="en-US" sz="3966" b="1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5871</a:t>
            </a:r>
          </a:p>
          <a:p>
            <a:pPr algn="l">
              <a:lnSpc>
                <a:spcPts val="2838"/>
              </a:lnSpc>
            </a:pPr>
            <a:r>
              <a:rPr lang="en-US" sz="2252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Students of foreign nationality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86971" y="3513621"/>
            <a:ext cx="2990595" cy="5257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5"/>
              </a:lnSpc>
            </a:pPr>
            <a:r>
              <a:rPr lang="en-US" sz="3861" b="1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1 125</a:t>
            </a:r>
          </a:p>
          <a:p>
            <a:pPr algn="l">
              <a:lnSpc>
                <a:spcPts val="2835"/>
              </a:lnSpc>
            </a:pPr>
            <a:r>
              <a:rPr lang="en-US" sz="225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International students</a:t>
            </a:r>
          </a:p>
          <a:p>
            <a:pPr algn="l">
              <a:lnSpc>
                <a:spcPts val="4865"/>
              </a:lnSpc>
            </a:pPr>
            <a:r>
              <a:rPr lang="en-US" sz="3861" b="1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787</a:t>
            </a:r>
          </a:p>
          <a:p>
            <a:pPr algn="l">
              <a:lnSpc>
                <a:spcPts val="2838"/>
              </a:lnSpc>
            </a:pPr>
            <a:r>
              <a:rPr lang="en-US" sz="2252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Outgoing students</a:t>
            </a:r>
          </a:p>
          <a:p>
            <a:pPr algn="l">
              <a:lnSpc>
                <a:spcPts val="5000"/>
              </a:lnSpc>
            </a:pPr>
            <a:r>
              <a:rPr lang="en-US" sz="3968" b="1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1 607</a:t>
            </a:r>
          </a:p>
          <a:p>
            <a:pPr algn="l">
              <a:lnSpc>
                <a:spcPts val="2838"/>
              </a:lnSpc>
            </a:pPr>
            <a:r>
              <a:rPr lang="en-US" sz="2252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Incoming students</a:t>
            </a:r>
          </a:p>
          <a:p>
            <a:pPr algn="l">
              <a:lnSpc>
                <a:spcPts val="4997"/>
              </a:lnSpc>
            </a:pPr>
            <a:r>
              <a:rPr lang="en-US" sz="3966" b="1">
                <a:solidFill>
                  <a:srgbClr val="B6BF00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126</a:t>
            </a:r>
          </a:p>
          <a:p>
            <a:pPr algn="l">
              <a:lnSpc>
                <a:spcPts val="2838"/>
              </a:lnSpc>
            </a:pPr>
            <a:r>
              <a:rPr lang="en-US" sz="2252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Nationalities</a:t>
            </a:r>
          </a:p>
          <a:p>
            <a:pPr algn="l">
              <a:lnSpc>
                <a:spcPts val="4997"/>
              </a:lnSpc>
            </a:pPr>
            <a:r>
              <a:rPr lang="en-US" sz="3966" b="1">
                <a:solidFill>
                  <a:srgbClr val="B6BF00"/>
                </a:solidFill>
                <a:latin typeface="Manrope Bold"/>
                <a:ea typeface="Manrope Bold"/>
                <a:cs typeface="Manrope Bold"/>
                <a:sym typeface="Manrope Bold"/>
              </a:rPr>
              <a:t>1 878</a:t>
            </a:r>
          </a:p>
          <a:p>
            <a:pPr algn="l">
              <a:lnSpc>
                <a:spcPts val="2838"/>
              </a:lnSpc>
            </a:pPr>
            <a:r>
              <a:rPr lang="en-US" sz="2252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Cooperation agreements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77145"/>
            <a:ext cx="7838558" cy="72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5489">
                <a:solidFill>
                  <a:srgbClr val="0096D6"/>
                </a:solidFill>
                <a:latin typeface="Manrope"/>
                <a:ea typeface="Manrope"/>
                <a:cs typeface="Manrope"/>
                <a:sym typeface="Manrope"/>
              </a:rPr>
              <a:t>UC Strengths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793142"/>
            <a:ext cx="7566213" cy="5508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7"/>
              </a:lnSpc>
            </a:pPr>
            <a:r>
              <a:rPr lang="en-US" sz="3708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History</a:t>
            </a:r>
          </a:p>
          <a:p>
            <a:pPr algn="l">
              <a:lnSpc>
                <a:spcPts val="7267"/>
              </a:lnSpc>
            </a:pPr>
            <a:r>
              <a:rPr lang="en-US" sz="3708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Culture</a:t>
            </a:r>
          </a:p>
          <a:p>
            <a:pPr algn="l">
              <a:lnSpc>
                <a:spcPts val="7267"/>
              </a:lnSpc>
            </a:pPr>
            <a:r>
              <a:rPr lang="en-US" sz="3708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Innovation and Entrepreneurship</a:t>
            </a:r>
          </a:p>
          <a:p>
            <a:pPr algn="l">
              <a:lnSpc>
                <a:spcPts val="7267"/>
              </a:lnSpc>
            </a:pPr>
            <a:r>
              <a:rPr lang="en-US" sz="3708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Sports</a:t>
            </a:r>
          </a:p>
          <a:p>
            <a:pPr algn="l">
              <a:lnSpc>
                <a:spcPts val="7267"/>
              </a:lnSpc>
            </a:pPr>
            <a:r>
              <a:rPr lang="en-US" sz="3708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Sustainable Development</a:t>
            </a:r>
          </a:p>
          <a:p>
            <a:pPr algn="l">
              <a:lnSpc>
                <a:spcPts val="7267"/>
              </a:lnSpc>
            </a:pPr>
            <a:r>
              <a:rPr lang="en-US" sz="3708" dirty="0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UNESCO World Heritage Site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93087" y="2916967"/>
            <a:ext cx="7566213" cy="528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2"/>
              </a:lnSpc>
            </a:pPr>
            <a:r>
              <a:rPr lang="en-US" sz="3708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UC Spaces</a:t>
            </a:r>
          </a:p>
          <a:p>
            <a:pPr marL="541487" lvl="1" indent="-270743" algn="l">
              <a:lnSpc>
                <a:spcPts val="4012"/>
              </a:lnSpc>
              <a:buFont typeface="Arial"/>
              <a:buChar char="•"/>
            </a:pPr>
            <a:r>
              <a:rPr lang="en-US" sz="2508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BGUC - General Library</a:t>
            </a:r>
          </a:p>
          <a:p>
            <a:pPr marL="541487" lvl="1" indent="-270743" algn="l">
              <a:lnSpc>
                <a:spcPts val="4012"/>
              </a:lnSpc>
              <a:buFont typeface="Arial"/>
              <a:buChar char="•"/>
            </a:pPr>
            <a:r>
              <a:rPr lang="en-US" sz="2508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AUC - Archives</a:t>
            </a:r>
          </a:p>
          <a:p>
            <a:pPr marL="541487" lvl="1" indent="-270743" algn="l">
              <a:lnSpc>
                <a:spcPts val="4012"/>
              </a:lnSpc>
              <a:buFont typeface="Arial"/>
              <a:buChar char="•"/>
            </a:pPr>
            <a:r>
              <a:rPr lang="en-US" sz="2508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IUC - Press</a:t>
            </a:r>
          </a:p>
          <a:p>
            <a:pPr marL="541487" lvl="1" indent="-270743" algn="l">
              <a:lnSpc>
                <a:spcPts val="4012"/>
              </a:lnSpc>
              <a:buFont typeface="Arial"/>
              <a:buChar char="•"/>
            </a:pPr>
            <a:r>
              <a:rPr lang="en-US" sz="2508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MCUC - Science Museum</a:t>
            </a:r>
          </a:p>
          <a:p>
            <a:pPr marL="541487" lvl="1" indent="-270743" algn="l">
              <a:lnSpc>
                <a:spcPts val="4012"/>
              </a:lnSpc>
              <a:buFont typeface="Arial"/>
              <a:buChar char="•"/>
            </a:pPr>
            <a:r>
              <a:rPr lang="en-US" sz="2508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CD25A - 25 April Documentation Centre</a:t>
            </a:r>
          </a:p>
          <a:p>
            <a:pPr marL="541487" lvl="1" indent="-270743" algn="l">
              <a:lnSpc>
                <a:spcPts val="4012"/>
              </a:lnSpc>
              <a:buFont typeface="Arial"/>
              <a:buChar char="•"/>
            </a:pPr>
            <a:r>
              <a:rPr lang="en-US" sz="2508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TAGV - Gil Vicente Academic Theatre</a:t>
            </a:r>
          </a:p>
          <a:p>
            <a:pPr marL="541487" lvl="1" indent="-270743" algn="l">
              <a:lnSpc>
                <a:spcPts val="4012"/>
              </a:lnSpc>
              <a:buFont typeface="Arial"/>
              <a:buChar char="•"/>
            </a:pPr>
            <a:r>
              <a:rPr lang="en-US" sz="2508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EU - University Stadium</a:t>
            </a:r>
          </a:p>
          <a:p>
            <a:pPr marL="541487" lvl="1" indent="-270743" algn="l">
              <a:lnSpc>
                <a:spcPts val="4012"/>
              </a:lnSpc>
              <a:buFont typeface="Arial"/>
              <a:buChar char="•"/>
            </a:pPr>
            <a:r>
              <a:rPr lang="en-US" sz="2508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BCSUC - Health Sciences Library</a:t>
            </a:r>
          </a:p>
          <a:p>
            <a:pPr marL="541487" lvl="1" indent="-270743" algn="l">
              <a:lnSpc>
                <a:spcPts val="4012"/>
              </a:lnSpc>
              <a:buFont typeface="Arial"/>
              <a:buChar char="•"/>
            </a:pPr>
            <a:r>
              <a:rPr lang="en-US" sz="2508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JBUC - Botanical Garden</a:t>
            </a:r>
          </a:p>
        </p:txBody>
      </p:sp>
      <p:sp>
        <p:nvSpPr>
          <p:cNvPr id="5" name="Freeform 5"/>
          <p:cNvSpPr/>
          <p:nvPr/>
        </p:nvSpPr>
        <p:spPr>
          <a:xfrm>
            <a:off x="16978395" y="1309605"/>
            <a:ext cx="1309605" cy="1309605"/>
          </a:xfrm>
          <a:custGeom>
            <a:avLst/>
            <a:gdLst/>
            <a:ahLst/>
            <a:cxnLst/>
            <a:rect l="l" t="t" r="r" b="b"/>
            <a:pathLst>
              <a:path w="1309605" h="1309605">
                <a:moveTo>
                  <a:pt x="0" y="0"/>
                </a:moveTo>
                <a:lnTo>
                  <a:pt x="1309605" y="0"/>
                </a:lnTo>
                <a:lnTo>
                  <a:pt x="1309605" y="1309606"/>
                </a:lnTo>
                <a:lnTo>
                  <a:pt x="0" y="1309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6978395" y="8977395"/>
            <a:ext cx="1309605" cy="1309605"/>
          </a:xfrm>
          <a:custGeom>
            <a:avLst/>
            <a:gdLst/>
            <a:ahLst/>
            <a:cxnLst/>
            <a:rect l="l" t="t" r="r" b="b"/>
            <a:pathLst>
              <a:path w="1309605" h="1309605">
                <a:moveTo>
                  <a:pt x="0" y="0"/>
                </a:moveTo>
                <a:lnTo>
                  <a:pt x="1309605" y="0"/>
                </a:lnTo>
                <a:lnTo>
                  <a:pt x="1309605" y="1309605"/>
                </a:lnTo>
                <a:lnTo>
                  <a:pt x="0" y="1309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16978395" y="0"/>
            <a:ext cx="1309605" cy="1309605"/>
          </a:xfrm>
          <a:custGeom>
            <a:avLst/>
            <a:gdLst/>
            <a:ahLst/>
            <a:cxnLst/>
            <a:rect l="l" t="t" r="r" b="b"/>
            <a:pathLst>
              <a:path w="1309605" h="1309605">
                <a:moveTo>
                  <a:pt x="0" y="0"/>
                </a:moveTo>
                <a:lnTo>
                  <a:pt x="1309605" y="0"/>
                </a:lnTo>
                <a:lnTo>
                  <a:pt x="1309605" y="1309605"/>
                </a:lnTo>
                <a:lnTo>
                  <a:pt x="0" y="1309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Vídeo Institucional Universidade de Coimbra (PT)">
            <a:hlinkClick r:id="" action="ppaction://media"/>
            <a:extLst>
              <a:ext uri="{FF2B5EF4-FFF2-40B4-BE49-F238E27FC236}">
                <a16:creationId xmlns:a16="http://schemas.microsoft.com/office/drawing/2014/main" id="{1BB5BCD5-8808-03DB-5784-1ECF4CC397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1903" y="311524"/>
            <a:ext cx="16985781" cy="970877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67925" y="5143500"/>
            <a:ext cx="7720075" cy="5143500"/>
          </a:xfrm>
          <a:custGeom>
            <a:avLst/>
            <a:gdLst/>
            <a:ahLst/>
            <a:cxnLst/>
            <a:rect l="l" t="t" r="r" b="b"/>
            <a:pathLst>
              <a:path w="7720075" h="5143500">
                <a:moveTo>
                  <a:pt x="0" y="0"/>
                </a:moveTo>
                <a:lnTo>
                  <a:pt x="7720075" y="0"/>
                </a:lnTo>
                <a:lnTo>
                  <a:pt x="772007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046" b="-25046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5668789" y="8977395"/>
            <a:ext cx="1309605" cy="1309605"/>
          </a:xfrm>
          <a:custGeom>
            <a:avLst/>
            <a:gdLst/>
            <a:ahLst/>
            <a:cxnLst/>
            <a:rect l="l" t="t" r="r" b="b"/>
            <a:pathLst>
              <a:path w="1309605" h="1309605">
                <a:moveTo>
                  <a:pt x="0" y="0"/>
                </a:moveTo>
                <a:lnTo>
                  <a:pt x="1309606" y="0"/>
                </a:lnTo>
                <a:lnTo>
                  <a:pt x="1309606" y="1309605"/>
                </a:lnTo>
                <a:lnTo>
                  <a:pt x="0" y="1309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6978395" y="8977395"/>
            <a:ext cx="1309605" cy="1309605"/>
          </a:xfrm>
          <a:custGeom>
            <a:avLst/>
            <a:gdLst/>
            <a:ahLst/>
            <a:cxnLst/>
            <a:rect l="l" t="t" r="r" b="b"/>
            <a:pathLst>
              <a:path w="1309605" h="1309605">
                <a:moveTo>
                  <a:pt x="0" y="0"/>
                </a:moveTo>
                <a:lnTo>
                  <a:pt x="1309605" y="0"/>
                </a:lnTo>
                <a:lnTo>
                  <a:pt x="1309605" y="1309605"/>
                </a:lnTo>
                <a:lnTo>
                  <a:pt x="0" y="1309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6978395" y="7715250"/>
            <a:ext cx="1309605" cy="1309605"/>
          </a:xfrm>
          <a:custGeom>
            <a:avLst/>
            <a:gdLst/>
            <a:ahLst/>
            <a:cxnLst/>
            <a:rect l="l" t="t" r="r" b="b"/>
            <a:pathLst>
              <a:path w="1309605" h="1309605">
                <a:moveTo>
                  <a:pt x="0" y="0"/>
                </a:moveTo>
                <a:lnTo>
                  <a:pt x="1309605" y="0"/>
                </a:lnTo>
                <a:lnTo>
                  <a:pt x="1309605" y="1309605"/>
                </a:lnTo>
                <a:lnTo>
                  <a:pt x="0" y="13096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1028700" y="2069449"/>
            <a:ext cx="7333523" cy="154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30"/>
              </a:lnSpc>
            </a:pPr>
            <a:r>
              <a:rPr lang="en-US" sz="11530" b="1" spc="-576">
                <a:solidFill>
                  <a:srgbClr val="002C77"/>
                </a:solidFill>
                <a:latin typeface="Manrope Bold"/>
                <a:ea typeface="Manrope Bold"/>
                <a:cs typeface="Manrope Bold"/>
                <a:sym typeface="Manrope Bold"/>
              </a:rPr>
              <a:t>Coimbra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61691" y="4447616"/>
            <a:ext cx="4118060" cy="518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75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FLUC</a:t>
            </a:r>
          </a:p>
          <a:p>
            <a:pPr algn="l">
              <a:lnSpc>
                <a:spcPts val="4736"/>
              </a:lnSpc>
            </a:pPr>
            <a:r>
              <a:rPr lang="en-US" sz="375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FDUC</a:t>
            </a:r>
          </a:p>
          <a:p>
            <a:pPr algn="l">
              <a:lnSpc>
                <a:spcPts val="4736"/>
              </a:lnSpc>
            </a:pPr>
            <a:r>
              <a:rPr lang="en-US" sz="375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FMUC</a:t>
            </a:r>
          </a:p>
          <a:p>
            <a:pPr algn="l">
              <a:lnSpc>
                <a:spcPts val="8119"/>
              </a:lnSpc>
            </a:pPr>
            <a:r>
              <a:rPr lang="en-US" sz="6444" b="1">
                <a:solidFill>
                  <a:srgbClr val="E21776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FCTUC</a:t>
            </a:r>
          </a:p>
          <a:p>
            <a:pPr algn="l">
              <a:lnSpc>
                <a:spcPts val="4736"/>
              </a:lnSpc>
            </a:pPr>
            <a:r>
              <a:rPr lang="en-US" sz="375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FFUC</a:t>
            </a:r>
          </a:p>
          <a:p>
            <a:pPr algn="l">
              <a:lnSpc>
                <a:spcPts val="4736"/>
              </a:lnSpc>
            </a:pPr>
            <a:r>
              <a:rPr lang="en-US" sz="375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FEUC</a:t>
            </a:r>
          </a:p>
          <a:p>
            <a:pPr algn="l">
              <a:lnSpc>
                <a:spcPts val="4736"/>
              </a:lnSpc>
            </a:pPr>
            <a:r>
              <a:rPr lang="en-US" sz="375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FPCEUC</a:t>
            </a:r>
          </a:p>
          <a:p>
            <a:pPr algn="l">
              <a:lnSpc>
                <a:spcPts val="4736"/>
              </a:lnSpc>
            </a:pPr>
            <a:r>
              <a:rPr lang="en-US" sz="375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FCDEFUC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133475"/>
            <a:ext cx="6092021" cy="72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5489">
                <a:solidFill>
                  <a:srgbClr val="E21776"/>
                </a:solidFill>
                <a:latin typeface="Manrope"/>
                <a:ea typeface="Manrope"/>
                <a:cs typeface="Manrope"/>
                <a:sym typeface="Manrope"/>
              </a:rPr>
              <a:t>University of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428566"/>
            <a:ext cx="4886881" cy="1702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5"/>
              </a:lnSpc>
            </a:pPr>
            <a:r>
              <a:rPr lang="en-US" sz="6758" b="1">
                <a:solidFill>
                  <a:srgbClr val="E21776"/>
                </a:solidFill>
                <a:latin typeface="Manrope Ultra-Bold"/>
                <a:ea typeface="Manrope Ultra-Bold"/>
                <a:cs typeface="Manrope Ultra-Bold"/>
                <a:sym typeface="Manrope Ultra-Bold"/>
              </a:rPr>
              <a:t>8</a:t>
            </a:r>
          </a:p>
          <a:p>
            <a:pPr algn="l">
              <a:lnSpc>
                <a:spcPts val="4968"/>
              </a:lnSpc>
            </a:pPr>
            <a:r>
              <a:rPr lang="en-US" sz="3943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Faculties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83" y="8225015"/>
            <a:ext cx="2055007" cy="2061985"/>
            <a:chOff x="0" y="0"/>
            <a:chExt cx="453050" cy="454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050" cy="454588"/>
            </a:xfrm>
            <a:custGeom>
              <a:avLst/>
              <a:gdLst/>
              <a:ahLst/>
              <a:cxnLst/>
              <a:rect l="l" t="t" r="r" b="b"/>
              <a:pathLst>
                <a:path w="453050" h="454588">
                  <a:moveTo>
                    <a:pt x="0" y="0"/>
                  </a:moveTo>
                  <a:lnTo>
                    <a:pt x="453050" y="0"/>
                  </a:lnTo>
                  <a:lnTo>
                    <a:pt x="453050" y="454588"/>
                  </a:lnTo>
                  <a:lnTo>
                    <a:pt x="0" y="454588"/>
                  </a:lnTo>
                  <a:close/>
                </a:path>
              </a:pathLst>
            </a:custGeom>
            <a:solidFill>
              <a:srgbClr val="EABDD8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050" cy="492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46936" y="0"/>
            <a:ext cx="16241064" cy="8225015"/>
          </a:xfrm>
          <a:custGeom>
            <a:avLst/>
            <a:gdLst/>
            <a:ahLst/>
            <a:cxnLst/>
            <a:rect l="l" t="t" r="r" b="b"/>
            <a:pathLst>
              <a:path w="16241064" h="8225015">
                <a:moveTo>
                  <a:pt x="0" y="0"/>
                </a:moveTo>
                <a:lnTo>
                  <a:pt x="16241064" y="0"/>
                </a:lnTo>
                <a:lnTo>
                  <a:pt x="16241064" y="8225015"/>
                </a:lnTo>
                <a:lnTo>
                  <a:pt x="0" y="822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1639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2573" y="-6803"/>
            <a:ext cx="2056025" cy="2056025"/>
          </a:xfrm>
          <a:custGeom>
            <a:avLst/>
            <a:gdLst/>
            <a:ahLst/>
            <a:cxnLst/>
            <a:rect l="l" t="t" r="r" b="b"/>
            <a:pathLst>
              <a:path w="2056025" h="2056025">
                <a:moveTo>
                  <a:pt x="0" y="0"/>
                </a:moveTo>
                <a:lnTo>
                  <a:pt x="2056025" y="0"/>
                </a:lnTo>
                <a:lnTo>
                  <a:pt x="2056025" y="2056025"/>
                </a:lnTo>
                <a:lnTo>
                  <a:pt x="0" y="2056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7" name="Group 7"/>
          <p:cNvGrpSpPr/>
          <p:nvPr/>
        </p:nvGrpSpPr>
        <p:grpSpPr>
          <a:xfrm>
            <a:off x="-6974" y="6166417"/>
            <a:ext cx="2058598" cy="2058598"/>
            <a:chOff x="0" y="0"/>
            <a:chExt cx="453841" cy="4538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3841" cy="453841"/>
            </a:xfrm>
            <a:custGeom>
              <a:avLst/>
              <a:gdLst/>
              <a:ahLst/>
              <a:cxnLst/>
              <a:rect l="l" t="t" r="r" b="b"/>
              <a:pathLst>
                <a:path w="453841" h="453841">
                  <a:moveTo>
                    <a:pt x="0" y="0"/>
                  </a:moveTo>
                  <a:lnTo>
                    <a:pt x="453841" y="0"/>
                  </a:lnTo>
                  <a:lnTo>
                    <a:pt x="453841" y="453841"/>
                  </a:lnTo>
                  <a:lnTo>
                    <a:pt x="0" y="453841"/>
                  </a:lnTo>
                  <a:close/>
                </a:path>
              </a:pathLst>
            </a:custGeom>
            <a:solidFill>
              <a:srgbClr val="E2177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3841" cy="491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42" y="4107820"/>
            <a:ext cx="2058640" cy="2058598"/>
            <a:chOff x="0" y="0"/>
            <a:chExt cx="453850" cy="4538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3850" cy="453841"/>
            </a:xfrm>
            <a:custGeom>
              <a:avLst/>
              <a:gdLst/>
              <a:ahLst/>
              <a:cxnLst/>
              <a:rect l="l" t="t" r="r" b="b"/>
              <a:pathLst>
                <a:path w="453850" h="453841">
                  <a:moveTo>
                    <a:pt x="0" y="0"/>
                  </a:moveTo>
                  <a:lnTo>
                    <a:pt x="453850" y="0"/>
                  </a:lnTo>
                  <a:lnTo>
                    <a:pt x="453850" y="453841"/>
                  </a:lnTo>
                  <a:lnTo>
                    <a:pt x="0" y="453841"/>
                  </a:lnTo>
                  <a:close/>
                </a:path>
              </a:pathLst>
            </a:custGeom>
            <a:solidFill>
              <a:srgbClr val="B6BF0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53850" cy="491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2049222"/>
            <a:ext cx="2058598" cy="2058598"/>
            <a:chOff x="0" y="0"/>
            <a:chExt cx="453841" cy="45384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3841" cy="453841"/>
            </a:xfrm>
            <a:custGeom>
              <a:avLst/>
              <a:gdLst/>
              <a:ahLst/>
              <a:cxnLst/>
              <a:rect l="l" t="t" r="r" b="b"/>
              <a:pathLst>
                <a:path w="453841" h="453841">
                  <a:moveTo>
                    <a:pt x="0" y="0"/>
                  </a:moveTo>
                  <a:lnTo>
                    <a:pt x="453841" y="0"/>
                  </a:lnTo>
                  <a:lnTo>
                    <a:pt x="453841" y="453841"/>
                  </a:lnTo>
                  <a:lnTo>
                    <a:pt x="0" y="453841"/>
                  </a:lnTo>
                  <a:close/>
                </a:path>
              </a:pathLst>
            </a:custGeom>
            <a:solidFill>
              <a:srgbClr val="0096D6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53841" cy="491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-6974" y="4112507"/>
            <a:ext cx="2053910" cy="2053910"/>
          </a:xfrm>
          <a:custGeom>
            <a:avLst/>
            <a:gdLst/>
            <a:ahLst/>
            <a:cxnLst/>
            <a:rect l="l" t="t" r="r" b="b"/>
            <a:pathLst>
              <a:path w="2053910" h="2053910">
                <a:moveTo>
                  <a:pt x="0" y="0"/>
                </a:moveTo>
                <a:lnTo>
                  <a:pt x="2053910" y="0"/>
                </a:lnTo>
                <a:lnTo>
                  <a:pt x="2053910" y="2053910"/>
                </a:lnTo>
                <a:lnTo>
                  <a:pt x="0" y="2053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7" name="TextBox 17"/>
          <p:cNvSpPr txBox="1"/>
          <p:nvPr/>
        </p:nvSpPr>
        <p:spPr>
          <a:xfrm>
            <a:off x="2442303" y="9019787"/>
            <a:ext cx="13494469" cy="46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3000" b="1">
                <a:solidFill>
                  <a:srgbClr val="002C77"/>
                </a:solidFill>
                <a:latin typeface="Manrope Bold"/>
                <a:ea typeface="Manrope Bold"/>
                <a:cs typeface="Manrope Bold"/>
                <a:sym typeface="Manrope Bold"/>
              </a:rPr>
              <a:t>FACULTY OF SCIENCE AND TECHNOLOGY OF THE UNIVERSITY OF COIMBRA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16470" y="1482926"/>
            <a:ext cx="6546736" cy="7302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7"/>
              </a:lnSpc>
              <a:spcBef>
                <a:spcPct val="0"/>
              </a:spcBef>
            </a:pPr>
            <a:r>
              <a:rPr lang="en-US" sz="3530" b="1">
                <a:solidFill>
                  <a:srgbClr val="002C77"/>
                </a:solidFill>
                <a:latin typeface="Manrope Bold"/>
                <a:ea typeface="Manrope Bold"/>
                <a:cs typeface="Manrope Bold"/>
                <a:sym typeface="Manrope Bold"/>
              </a:rPr>
              <a:t>Departments</a:t>
            </a:r>
          </a:p>
          <a:p>
            <a:pPr algn="l">
              <a:lnSpc>
                <a:spcPts val="1927"/>
              </a:lnSpc>
              <a:spcBef>
                <a:spcPct val="0"/>
              </a:spcBef>
            </a:pPr>
            <a:endParaRPr lang="en-US" sz="3530" b="1">
              <a:solidFill>
                <a:srgbClr val="002C77"/>
              </a:solidFill>
              <a:latin typeface="Manrope Bold"/>
              <a:ea typeface="Manrope Bold"/>
              <a:cs typeface="Manrope Bold"/>
              <a:sym typeface="Manrope Bold"/>
            </a:endParaRPr>
          </a:p>
          <a:p>
            <a:pPr marL="520123" lvl="1" indent="-260061" algn="l">
              <a:lnSpc>
                <a:spcPts val="3035"/>
              </a:lnSpc>
              <a:buFont typeface="Arial"/>
              <a:buChar char="•"/>
            </a:pPr>
            <a:r>
              <a:rPr lang="en-US" sz="24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Department of Architecture</a:t>
            </a:r>
          </a:p>
          <a:p>
            <a:pPr algn="l">
              <a:lnSpc>
                <a:spcPts val="1512"/>
              </a:lnSpc>
            </a:pPr>
            <a:endParaRPr lang="en-US" sz="24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520123" lvl="1" indent="-260061" algn="l">
              <a:lnSpc>
                <a:spcPts val="3035"/>
              </a:lnSpc>
              <a:buFont typeface="Arial"/>
              <a:buChar char="•"/>
            </a:pPr>
            <a:r>
              <a:rPr lang="en-US" sz="24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Department of Earth Sciences</a:t>
            </a:r>
          </a:p>
          <a:p>
            <a:pPr algn="l">
              <a:lnSpc>
                <a:spcPts val="1512"/>
              </a:lnSpc>
            </a:pPr>
            <a:endParaRPr lang="en-US" sz="24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520123" lvl="1" indent="-260061" algn="l">
              <a:lnSpc>
                <a:spcPts val="3035"/>
              </a:lnSpc>
              <a:buFont typeface="Arial"/>
              <a:buChar char="•"/>
            </a:pPr>
            <a:r>
              <a:rPr lang="en-US" sz="24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Department of Life Sciences</a:t>
            </a:r>
          </a:p>
          <a:p>
            <a:pPr algn="l">
              <a:lnSpc>
                <a:spcPts val="1512"/>
              </a:lnSpc>
            </a:pPr>
            <a:endParaRPr lang="en-US" sz="24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520123" lvl="1" indent="-260061" algn="l">
              <a:lnSpc>
                <a:spcPts val="3035"/>
              </a:lnSpc>
              <a:buFont typeface="Arial"/>
              <a:buChar char="•"/>
            </a:pPr>
            <a:r>
              <a:rPr lang="en-US" sz="24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Department of Civil Engineering</a:t>
            </a:r>
          </a:p>
          <a:p>
            <a:pPr algn="l">
              <a:lnSpc>
                <a:spcPts val="1512"/>
              </a:lnSpc>
            </a:pPr>
            <a:endParaRPr lang="en-US" sz="24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520123" lvl="1" indent="-260061" algn="l">
              <a:lnSpc>
                <a:spcPts val="3035"/>
              </a:lnSpc>
              <a:buFont typeface="Arial"/>
              <a:buChar char="•"/>
            </a:pPr>
            <a:r>
              <a:rPr lang="en-US" sz="24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Department of Electrical and Computer Engineering</a:t>
            </a:r>
          </a:p>
          <a:p>
            <a:pPr algn="l">
              <a:lnSpc>
                <a:spcPts val="1512"/>
              </a:lnSpc>
            </a:pPr>
            <a:endParaRPr lang="en-US" sz="24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520123" lvl="1" indent="-260061" algn="l">
              <a:lnSpc>
                <a:spcPts val="3035"/>
              </a:lnSpc>
              <a:buFont typeface="Arial"/>
              <a:buChar char="•"/>
            </a:pPr>
            <a:r>
              <a:rPr lang="en-US" sz="24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Department of Informatics Engineering</a:t>
            </a:r>
          </a:p>
          <a:p>
            <a:pPr algn="l">
              <a:lnSpc>
                <a:spcPts val="1512"/>
              </a:lnSpc>
            </a:pPr>
            <a:endParaRPr lang="en-US" sz="24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520123" lvl="1" indent="-260061" algn="l">
              <a:lnSpc>
                <a:spcPts val="3035"/>
              </a:lnSpc>
              <a:buFont typeface="Arial"/>
              <a:buChar char="•"/>
            </a:pPr>
            <a:r>
              <a:rPr lang="en-US" sz="24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Department of Mechanical Engineering</a:t>
            </a:r>
          </a:p>
          <a:p>
            <a:pPr algn="l">
              <a:lnSpc>
                <a:spcPts val="1512"/>
              </a:lnSpc>
            </a:pPr>
            <a:endParaRPr lang="en-US" sz="24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520123" lvl="1" indent="-260061" algn="l">
              <a:lnSpc>
                <a:spcPts val="3035"/>
              </a:lnSpc>
              <a:buFont typeface="Arial"/>
              <a:buChar char="•"/>
            </a:pPr>
            <a:r>
              <a:rPr lang="en-US" sz="24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Department of Chemical Engineering</a:t>
            </a:r>
          </a:p>
          <a:p>
            <a:pPr algn="l">
              <a:lnSpc>
                <a:spcPts val="1512"/>
              </a:lnSpc>
            </a:pPr>
            <a:endParaRPr lang="en-US" sz="24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520123" lvl="1" indent="-260061" algn="l">
              <a:lnSpc>
                <a:spcPts val="3035"/>
              </a:lnSpc>
              <a:buFont typeface="Arial"/>
              <a:buChar char="•"/>
            </a:pPr>
            <a:r>
              <a:rPr lang="en-US" sz="24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Department of Physics</a:t>
            </a:r>
          </a:p>
          <a:p>
            <a:pPr algn="l">
              <a:lnSpc>
                <a:spcPts val="1512"/>
              </a:lnSpc>
            </a:pPr>
            <a:endParaRPr lang="en-US" sz="24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520123" lvl="1" indent="-260061" algn="l">
              <a:lnSpc>
                <a:spcPts val="3035"/>
              </a:lnSpc>
              <a:buFont typeface="Arial"/>
              <a:buChar char="•"/>
            </a:pPr>
            <a:r>
              <a:rPr lang="en-US" sz="24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Department of Mathematics</a:t>
            </a:r>
          </a:p>
          <a:p>
            <a:pPr algn="l">
              <a:lnSpc>
                <a:spcPts val="1764"/>
              </a:lnSpc>
            </a:pPr>
            <a:endParaRPr lang="en-US" sz="2409">
              <a:solidFill>
                <a:srgbClr val="002C7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520123" lvl="1" indent="-260061" algn="l">
              <a:lnSpc>
                <a:spcPts val="3035"/>
              </a:lnSpc>
              <a:buFont typeface="Arial"/>
              <a:buChar char="•"/>
            </a:pPr>
            <a:r>
              <a:rPr lang="en-US" sz="2409">
                <a:solidFill>
                  <a:srgbClr val="002C77"/>
                </a:solidFill>
                <a:latin typeface="Manrope"/>
                <a:ea typeface="Manrope"/>
                <a:cs typeface="Manrope"/>
                <a:sym typeface="Manrope"/>
              </a:rPr>
              <a:t>Department of Chemistry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501976"/>
            <a:ext cx="88631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32"/>
              </a:lnSpc>
            </a:pPr>
            <a:r>
              <a:rPr lang="en-US" sz="3526" b="1">
                <a:solidFill>
                  <a:srgbClr val="B6BF00"/>
                </a:solidFill>
                <a:latin typeface="Manrope Bold"/>
                <a:ea typeface="Manrope Bold"/>
                <a:cs typeface="Manrope Bold"/>
                <a:sym typeface="Manrope Bold"/>
              </a:rPr>
              <a:t>11</a:t>
            </a:r>
          </a:p>
        </p:txBody>
      </p:sp>
      <p:sp>
        <p:nvSpPr>
          <p:cNvPr id="4" name="Freeform 4"/>
          <p:cNvSpPr/>
          <p:nvPr/>
        </p:nvSpPr>
        <p:spPr>
          <a:xfrm>
            <a:off x="14185904" y="6553456"/>
            <a:ext cx="6924809" cy="6924809"/>
          </a:xfrm>
          <a:custGeom>
            <a:avLst/>
            <a:gdLst/>
            <a:ahLst/>
            <a:cxnLst/>
            <a:rect l="l" t="t" r="r" b="b"/>
            <a:pathLst>
              <a:path w="6924809" h="6924809">
                <a:moveTo>
                  <a:pt x="0" y="0"/>
                </a:moveTo>
                <a:lnTo>
                  <a:pt x="6924809" y="0"/>
                </a:lnTo>
                <a:lnTo>
                  <a:pt x="6924809" y="6924809"/>
                </a:lnTo>
                <a:lnTo>
                  <a:pt x="0" y="6924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048" b="10858"/>
            <a:stretch>
              <a:fillRect/>
            </a:stretch>
          </p:blipFill>
          <p:spPr>
            <a:xfrm>
              <a:off x="0" y="0"/>
              <a:ext cx="12153900" cy="68199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7838" b="7838"/>
            <a:stretch>
              <a:fillRect/>
            </a:stretch>
          </p:blipFill>
          <p:spPr>
            <a:xfrm>
              <a:off x="12230100" y="0"/>
              <a:ext cx="12153900" cy="68199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273" r="19161"/>
            <a:stretch>
              <a:fillRect/>
            </a:stretch>
          </p:blipFill>
          <p:spPr>
            <a:xfrm>
              <a:off x="0" y="6896100"/>
              <a:ext cx="8051800" cy="68199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0345" r="10345"/>
            <a:stretch>
              <a:fillRect/>
            </a:stretch>
          </p:blipFill>
          <p:spPr>
            <a:xfrm>
              <a:off x="8128000" y="6896100"/>
              <a:ext cx="8128000" cy="68199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10717" r="10717"/>
            <a:stretch>
              <a:fillRect/>
            </a:stretch>
          </p:blipFill>
          <p:spPr>
            <a:xfrm>
              <a:off x="16332200" y="6896100"/>
              <a:ext cx="8051800" cy="68199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593" r="10593"/>
            <a:stretch>
              <a:fillRect/>
            </a:stretch>
          </p:blipFill>
          <p:spPr>
            <a:xfrm>
              <a:off x="0" y="0"/>
              <a:ext cx="8077200" cy="68199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0593" r="10593"/>
            <a:stretch>
              <a:fillRect/>
            </a:stretch>
          </p:blipFill>
          <p:spPr>
            <a:xfrm>
              <a:off x="8153400" y="0"/>
              <a:ext cx="8077200" cy="68199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0593" r="10593"/>
            <a:stretch>
              <a:fillRect/>
            </a:stretch>
          </p:blipFill>
          <p:spPr>
            <a:xfrm>
              <a:off x="16306800" y="0"/>
              <a:ext cx="8077200" cy="68199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0593" r="10593"/>
            <a:stretch>
              <a:fillRect/>
            </a:stretch>
          </p:blipFill>
          <p:spPr>
            <a:xfrm>
              <a:off x="0" y="6896100"/>
              <a:ext cx="8077200" cy="68199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10485" r="10485"/>
            <a:stretch>
              <a:fillRect/>
            </a:stretch>
          </p:blipFill>
          <p:spPr>
            <a:xfrm>
              <a:off x="8153400" y="6896100"/>
              <a:ext cx="8077200" cy="68199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t="14990" b="28649"/>
            <a:stretch>
              <a:fillRect/>
            </a:stretch>
          </p:blipFill>
          <p:spPr>
            <a:xfrm>
              <a:off x="16306800" y="6896100"/>
              <a:ext cx="8077200" cy="68199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694D451530026448EFD3612FA850684" ma:contentTypeVersion="9" ma:contentTypeDescription="Criar um novo documento." ma:contentTypeScope="" ma:versionID="3b603ef3b96c3218163f9ed1a97fd77a">
  <xsd:schema xmlns:xsd="http://www.w3.org/2001/XMLSchema" xmlns:xs="http://www.w3.org/2001/XMLSchema" xmlns:p="http://schemas.microsoft.com/office/2006/metadata/properties" xmlns:ns2="99016ee0-3be7-4d2d-be76-916828f92227" targetNamespace="http://schemas.microsoft.com/office/2006/metadata/properties" ma:root="true" ma:fieldsID="6670690b0a7d4fcdf6e190f991b3c356" ns2:_="">
    <xsd:import namespace="99016ee0-3be7-4d2d-be76-916828f922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16ee0-3be7-4d2d-be76-916828f922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m" ma:readOnly="false" ma:fieldId="{5cf76f15-5ced-4ddc-b409-7134ff3c332f}" ma:taxonomyMulti="true" ma:sspId="1fe78960-8770-4d9d-8876-7962ffd25e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016ee0-3be7-4d2d-be76-916828f922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A607EF-17E9-4781-A23E-0171DC6AB002}"/>
</file>

<file path=customXml/itemProps2.xml><?xml version="1.0" encoding="utf-8"?>
<ds:datastoreItem xmlns:ds="http://schemas.openxmlformats.org/officeDocument/2006/customXml" ds:itemID="{ED2A5C5C-6D2C-4C69-9F2B-27BE6D2FB19C}"/>
</file>

<file path=customXml/itemProps3.xml><?xml version="1.0" encoding="utf-8"?>
<ds:datastoreItem xmlns:ds="http://schemas.openxmlformats.org/officeDocument/2006/customXml" ds:itemID="{7B7EC7D0-013C-474A-B64E-5913CDC9F2F5}"/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478</Words>
  <Application>Microsoft Office PowerPoint</Application>
  <PresentationFormat>Custom</PresentationFormat>
  <Paragraphs>204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Manrope</vt:lpstr>
      <vt:lpstr>Manrope Semi-Bold</vt:lpstr>
      <vt:lpstr>Arial</vt:lpstr>
      <vt:lpstr>Poppins Bold</vt:lpstr>
      <vt:lpstr>Manrope Ultra-Bold</vt:lpstr>
      <vt:lpstr>Poppins</vt:lpstr>
      <vt:lpstr>Manrope Bold</vt:lpstr>
      <vt:lpstr>Calibri</vt:lpstr>
      <vt:lpstr>Chunk Five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FCTUC inglês</dc:title>
  <dc:creator>Amilcar</dc:creator>
  <cp:lastModifiedBy>Amilcar Ramalho</cp:lastModifiedBy>
  <cp:revision>19</cp:revision>
  <dcterms:created xsi:type="dcterms:W3CDTF">2006-08-16T00:00:00Z</dcterms:created>
  <dcterms:modified xsi:type="dcterms:W3CDTF">2025-05-27T13:51:42Z</dcterms:modified>
  <dc:identifier>DAGjBDt-ETg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0x010100C694D451530026448EFD3612FA850684</vt:lpwstr>
  </property>
</Properties>
</file>