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8" r:id="rId7"/>
    <p:sldId id="261" r:id="rId8"/>
    <p:sldId id="264" r:id="rId9"/>
    <p:sldId id="260" r:id="rId10"/>
    <p:sldId id="263" r:id="rId11"/>
    <p:sldId id="259" r:id="rId12"/>
    <p:sldId id="267" r:id="rId13"/>
    <p:sldId id="268" r:id="rId14"/>
    <p:sldId id="271" r:id="rId15"/>
    <p:sldId id="262" r:id="rId16"/>
    <p:sldId id="272" r:id="rId17"/>
    <p:sldId id="265" r:id="rId18"/>
    <p:sldId id="269" r:id="rId19"/>
    <p:sldId id="266" r:id="rId20"/>
  </p:sldIdLst>
  <p:sldSz cx="18288000" cy="10287000"/>
  <p:notesSz cx="6858000" cy="9144000"/>
  <p:embeddedFontLst>
    <p:embeddedFont>
      <p:font typeface="Anantason SemiCondensed Bold" panose="020B0604020202020204" charset="-34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(MS)" panose="020B0604020202020204" charset="0"/>
      <p:regular r:id="rId27"/>
    </p:embeddedFont>
    <p:embeddedFont>
      <p:font typeface="Calibri (MS) Bold" panose="020B0604020202020204" charset="0"/>
      <p:regular r:id="rId28"/>
    </p:embeddedFont>
    <p:embeddedFont>
      <p:font typeface="Chunk Five" panose="020B0604020202020204" charset="0"/>
      <p:regular r:id="rId29"/>
    </p:embeddedFont>
    <p:embeddedFont>
      <p:font typeface="Open Sans" panose="020B0604020202020204" charset="0"/>
      <p:regular r:id="rId30"/>
    </p:embeddedFont>
    <p:embeddedFont>
      <p:font typeface="Open Sans Bold" panose="020B0604020202020204" charset="0"/>
      <p:regular r:id="rId31"/>
    </p:embeddedFont>
    <p:embeddedFont>
      <p:font typeface="Poppins" panose="020B0604020202020204" charset="0"/>
      <p:regular r:id="rId32"/>
    </p:embeddedFont>
    <p:embeddedFont>
      <p:font typeface="Poppins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7479"/>
    <a:srgbClr val="B0E6D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8" autoAdjust="0"/>
    <p:restoredTop sz="88228" autoAdjust="0"/>
  </p:normalViewPr>
  <p:slideViewPr>
    <p:cSldViewPr>
      <p:cViewPr>
        <p:scale>
          <a:sx n="39" d="100"/>
          <a:sy n="39" d="100"/>
        </p:scale>
        <p:origin x="1027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00AC9-672B-4E5E-856E-C4877BD31E06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BDABC-DF94-440F-8843-F7026E59651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9213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Insights from R&amp;D Data in AM2R</a:t>
            </a:r>
          </a:p>
          <a:p>
            <a:r>
              <a:rPr lang="en-US" b="1" dirty="0"/>
              <a:t>R&amp;D accounts for almost 30%</a:t>
            </a:r>
            <a:r>
              <a:rPr lang="en-US" dirty="0"/>
              <a:t> of the total investment.</a:t>
            </a:r>
          </a:p>
          <a:p>
            <a:r>
              <a:rPr lang="en-US" dirty="0"/>
              <a:t>This share represents </a:t>
            </a:r>
            <a:r>
              <a:rPr lang="en-US" b="1" dirty="0"/>
              <a:t>almost 50 million euros (€)</a:t>
            </a:r>
            <a:r>
              <a:rPr lang="en-US" dirty="0"/>
              <a:t>.</a:t>
            </a:r>
          </a:p>
          <a:p>
            <a:r>
              <a:rPr lang="en-US" dirty="0"/>
              <a:t>A significant portion, approximately </a:t>
            </a:r>
            <a:r>
              <a:rPr lang="en-US" b="1" dirty="0"/>
              <a:t>40%</a:t>
            </a:r>
            <a:r>
              <a:rPr lang="en-US" dirty="0"/>
              <a:t>, was dedicated to the creation of </a:t>
            </a:r>
            <a:r>
              <a:rPr lang="en-US" b="1" dirty="0"/>
              <a:t>BIKINNOV</a:t>
            </a:r>
            <a:r>
              <a:rPr lang="en-US" dirty="0"/>
              <a:t>.</a:t>
            </a:r>
          </a:p>
          <a:p>
            <a:r>
              <a:rPr lang="en-US" dirty="0"/>
              <a:t>When considering R&amp;D, the </a:t>
            </a:r>
            <a:r>
              <a:rPr lang="en-US" b="1" dirty="0"/>
              <a:t>industry’s contribution was higher</a:t>
            </a:r>
            <a:r>
              <a:rPr lang="en-US" dirty="0"/>
              <a:t> than that of the </a:t>
            </a:r>
            <a:r>
              <a:rPr lang="en-US" b="1" dirty="0"/>
              <a:t>ENESII</a:t>
            </a:r>
            <a:r>
              <a:rPr lang="en-US" dirty="0"/>
              <a:t> partners.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BDABC-DF94-440F-8843-F7026E596516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75538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BDABC-DF94-440F-8843-F7026E596516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947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28.emf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650149" y="1666775"/>
            <a:ext cx="14178733" cy="4507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27"/>
              </a:lnSpc>
            </a:pPr>
            <a:r>
              <a:rPr lang="en-US" sz="8121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International Conference </a:t>
            </a:r>
          </a:p>
          <a:p>
            <a:pPr algn="l">
              <a:lnSpc>
                <a:spcPts val="8527"/>
              </a:lnSpc>
            </a:pPr>
            <a:r>
              <a:rPr lang="en-US" sz="8121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on the Two-Wheels </a:t>
            </a:r>
          </a:p>
          <a:p>
            <a:pPr algn="l">
              <a:lnSpc>
                <a:spcPts val="8527"/>
              </a:lnSpc>
            </a:pPr>
            <a:r>
              <a:rPr lang="en-US" sz="8121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Sector in Europe: </a:t>
            </a:r>
          </a:p>
          <a:p>
            <a:pPr marL="0" lvl="0" indent="0" algn="l">
              <a:lnSpc>
                <a:spcPts val="8527"/>
              </a:lnSpc>
            </a:pPr>
            <a:r>
              <a:rPr lang="en-US" sz="8121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Present and Future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828882" y="0"/>
            <a:ext cx="3728290" cy="10287000"/>
            <a:chOff x="0" y="0"/>
            <a:chExt cx="4275074" cy="117956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5074" cy="11795671"/>
            </a:xfrm>
            <a:custGeom>
              <a:avLst/>
              <a:gdLst/>
              <a:ahLst/>
              <a:cxnLst/>
              <a:rect l="l" t="t" r="r" b="b"/>
              <a:pathLst>
                <a:path w="4275074" h="11795671">
                  <a:moveTo>
                    <a:pt x="4275074" y="0"/>
                  </a:moveTo>
                  <a:lnTo>
                    <a:pt x="2736723" y="11795671"/>
                  </a:lnTo>
                  <a:lnTo>
                    <a:pt x="0" y="11795671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3"/>
              <a:stretch>
                <a:fillRect l="-122448" r="-12244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31552" y="8850462"/>
            <a:ext cx="10957658" cy="1239218"/>
            <a:chOff x="0" y="0"/>
            <a:chExt cx="14610211" cy="1652290"/>
          </a:xfrm>
        </p:grpSpPr>
        <p:sp>
          <p:nvSpPr>
            <p:cNvPr id="7" name="Freeform 7"/>
            <p:cNvSpPr/>
            <p:nvPr/>
          </p:nvSpPr>
          <p:spPr>
            <a:xfrm>
              <a:off x="0" y="443128"/>
              <a:ext cx="4130505" cy="1085950"/>
            </a:xfrm>
            <a:custGeom>
              <a:avLst/>
              <a:gdLst/>
              <a:ahLst/>
              <a:cxnLst/>
              <a:rect l="l" t="t" r="r" b="b"/>
              <a:pathLst>
                <a:path w="4130505" h="1085950">
                  <a:moveTo>
                    <a:pt x="0" y="0"/>
                  </a:moveTo>
                  <a:lnTo>
                    <a:pt x="4130505" y="0"/>
                  </a:lnTo>
                  <a:lnTo>
                    <a:pt x="4130505" y="1085951"/>
                  </a:lnTo>
                  <a:lnTo>
                    <a:pt x="0" y="1085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284" b="-9284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8" name="Freeform 8"/>
            <p:cNvSpPr/>
            <p:nvPr/>
          </p:nvSpPr>
          <p:spPr>
            <a:xfrm>
              <a:off x="4018410" y="0"/>
              <a:ext cx="1652290" cy="1652290"/>
            </a:xfrm>
            <a:custGeom>
              <a:avLst/>
              <a:gdLst/>
              <a:ahLst/>
              <a:cxnLst/>
              <a:rect l="l" t="t" r="r" b="b"/>
              <a:pathLst>
                <a:path w="1652290" h="1652290">
                  <a:moveTo>
                    <a:pt x="0" y="0"/>
                  </a:moveTo>
                  <a:lnTo>
                    <a:pt x="1652291" y="0"/>
                  </a:lnTo>
                  <a:lnTo>
                    <a:pt x="1652291" y="1652290"/>
                  </a:lnTo>
                  <a:lnTo>
                    <a:pt x="0" y="1652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9" name="Freeform 9"/>
            <p:cNvSpPr/>
            <p:nvPr/>
          </p:nvSpPr>
          <p:spPr>
            <a:xfrm>
              <a:off x="5918369" y="566168"/>
              <a:ext cx="3631340" cy="685638"/>
            </a:xfrm>
            <a:custGeom>
              <a:avLst/>
              <a:gdLst/>
              <a:ahLst/>
              <a:cxnLst/>
              <a:rect l="l" t="t" r="r" b="b"/>
              <a:pathLst>
                <a:path w="3631340" h="685638">
                  <a:moveTo>
                    <a:pt x="0" y="0"/>
                  </a:moveTo>
                  <a:lnTo>
                    <a:pt x="3631340" y="0"/>
                  </a:lnTo>
                  <a:lnTo>
                    <a:pt x="3631340" y="685638"/>
                  </a:lnTo>
                  <a:lnTo>
                    <a:pt x="0" y="685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58942" y="216714"/>
              <a:ext cx="1376568" cy="23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5"/>
                </a:lnSpc>
                <a:spcBef>
                  <a:spcPct val="0"/>
                </a:spcBef>
              </a:pPr>
              <a:r>
                <a:rPr lang="en-US" sz="12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Organization: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005425" y="216714"/>
              <a:ext cx="905158" cy="23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5"/>
                </a:lnSpc>
                <a:spcBef>
                  <a:spcPct val="0"/>
                </a:spcBef>
              </a:pPr>
              <a:r>
                <a:rPr lang="en-US" sz="12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Partners: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9802710" y="492973"/>
              <a:ext cx="4807501" cy="929336"/>
            </a:xfrm>
            <a:custGeom>
              <a:avLst/>
              <a:gdLst/>
              <a:ahLst/>
              <a:cxnLst/>
              <a:rect l="l" t="t" r="r" b="b"/>
              <a:pathLst>
                <a:path w="4807501" h="929336">
                  <a:moveTo>
                    <a:pt x="0" y="0"/>
                  </a:moveTo>
                  <a:lnTo>
                    <a:pt x="4807501" y="0"/>
                  </a:lnTo>
                  <a:lnTo>
                    <a:pt x="4807501" y="929336"/>
                  </a:lnTo>
                  <a:lnTo>
                    <a:pt x="0" y="929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53092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270163" y="341270"/>
              <a:ext cx="3872594" cy="193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0"/>
                </a:lnSpc>
                <a:spcBef>
                  <a:spcPct val="0"/>
                </a:spcBef>
              </a:pPr>
              <a:r>
                <a:rPr lang="en-US" sz="10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More info: https://recuperarportugal.gov.pt/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922428" y="8087228"/>
            <a:ext cx="1866199" cy="1866199"/>
          </a:xfrm>
          <a:custGeom>
            <a:avLst/>
            <a:gdLst/>
            <a:ahLst/>
            <a:cxnLst/>
            <a:rect l="l" t="t" r="r" b="b"/>
            <a:pathLst>
              <a:path w="1866199" h="1866199">
                <a:moveTo>
                  <a:pt x="0" y="0"/>
                </a:moveTo>
                <a:lnTo>
                  <a:pt x="1866199" y="0"/>
                </a:lnTo>
                <a:lnTo>
                  <a:pt x="1866199" y="1866199"/>
                </a:lnTo>
                <a:lnTo>
                  <a:pt x="0" y="1866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756" y="-1822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509488B-12F7-4DAE-84AA-5F2AEE838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2431" y="266700"/>
            <a:ext cx="5904935" cy="813435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3D0F74DC-0095-44BD-B68C-9EE24F58C96D}"/>
              </a:ext>
            </a:extLst>
          </p:cNvPr>
          <p:cNvSpPr txBox="1"/>
          <p:nvPr/>
        </p:nvSpPr>
        <p:spPr>
          <a:xfrm>
            <a:off x="304800" y="0"/>
            <a:ext cx="11374436" cy="1316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ct val="150000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4. Sustainability</a:t>
            </a:r>
          </a:p>
        </p:txBody>
      </p:sp>
      <p:pic>
        <p:nvPicPr>
          <p:cNvPr id="11" name="Picture 4" descr="Universidade de Aveiro | Turismo de Ílhavo">
            <a:extLst>
              <a:ext uri="{FF2B5EF4-FFF2-40B4-BE49-F238E27FC236}">
                <a16:creationId xmlns:a16="http://schemas.microsoft.com/office/drawing/2014/main" id="{1BC8DA6B-D188-4FBE-8660-D91EBA78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62100"/>
            <a:ext cx="1711094" cy="171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15EFE22-1A7B-48E2-96F6-D6A70A164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107" y="1866900"/>
            <a:ext cx="5876925" cy="81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41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509488B-12F7-4DAE-84AA-5F2AEE838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9845" y="723900"/>
            <a:ext cx="6053073" cy="8338418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E222EC47-3471-484B-AE12-63464EFC9030}"/>
              </a:ext>
            </a:extLst>
          </p:cNvPr>
          <p:cNvSpPr txBox="1"/>
          <p:nvPr/>
        </p:nvSpPr>
        <p:spPr>
          <a:xfrm>
            <a:off x="228600" y="266700"/>
            <a:ext cx="11374436" cy="1316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ct val="150000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5. Digitalization and Logistics Challenges</a:t>
            </a:r>
          </a:p>
        </p:txBody>
      </p:sp>
      <p:pic>
        <p:nvPicPr>
          <p:cNvPr id="12" name="Picture 10" descr="Resultados Concursos Especiais, Reingresso e Mudança de Par ...">
            <a:extLst>
              <a:ext uri="{FF2B5EF4-FFF2-40B4-BE49-F238E27FC236}">
                <a16:creationId xmlns:a16="http://schemas.microsoft.com/office/drawing/2014/main" id="{A45FE8C9-CCF4-47B8-B926-AA65CBA5E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33679"/>
            <a:ext cx="1905950" cy="10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2253B9D-F2C3-455D-890E-8AA5B2E7F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2015602"/>
            <a:ext cx="5705475" cy="783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02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/>
          <p:cNvGrpSpPr/>
          <p:nvPr/>
        </p:nvGrpSpPr>
        <p:grpSpPr>
          <a:xfrm>
            <a:off x="13988658" y="0"/>
            <a:ext cx="3728290" cy="10287000"/>
            <a:chOff x="0" y="0"/>
            <a:chExt cx="4275074" cy="117956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5074" cy="11795671"/>
            </a:xfrm>
            <a:custGeom>
              <a:avLst/>
              <a:gdLst/>
              <a:ahLst/>
              <a:cxnLst/>
              <a:rect l="l" t="t" r="r" b="b"/>
              <a:pathLst>
                <a:path w="4275074" h="11795671">
                  <a:moveTo>
                    <a:pt x="4275074" y="0"/>
                  </a:moveTo>
                  <a:lnTo>
                    <a:pt x="2736723" y="11795671"/>
                  </a:lnTo>
                  <a:lnTo>
                    <a:pt x="0" y="11795671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4"/>
              <a:stretch>
                <a:fillRect l="-122448" r="-12244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D30CED8C-56B7-48CA-948B-CC954CBF23E0}"/>
              </a:ext>
            </a:extLst>
          </p:cNvPr>
          <p:cNvSpPr/>
          <p:nvPr/>
        </p:nvSpPr>
        <p:spPr>
          <a:xfrm>
            <a:off x="1981200" y="535389"/>
            <a:ext cx="60514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477479"/>
                </a:solidFill>
              </a:rPr>
              <a:t>4. Disseminations</a:t>
            </a:r>
            <a:r>
              <a:rPr lang="en-US" sz="4400" dirty="0">
                <a:solidFill>
                  <a:srgbClr val="B0E6DC"/>
                </a:solidFill>
              </a:rPr>
              <a:t> </a:t>
            </a:r>
            <a:r>
              <a:rPr lang="en-US" sz="4400" dirty="0">
                <a:solidFill>
                  <a:srgbClr val="477479"/>
                </a:solidFill>
              </a:rPr>
              <a:t>metrics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FB1769F-1D72-4CB3-AE1F-42A176D97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51" y="5143500"/>
            <a:ext cx="13417607" cy="2648540"/>
          </a:xfrm>
          <a:prstGeom prst="rect">
            <a:avLst/>
          </a:prstGeom>
        </p:spPr>
      </p:pic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970BE12C-68CE-48BD-8001-0703F5239E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101101"/>
              </p:ext>
            </p:extLst>
          </p:nvPr>
        </p:nvGraphicFramePr>
        <p:xfrm>
          <a:off x="1034658" y="1843591"/>
          <a:ext cx="12954000" cy="1609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Worksheet" r:id="rId6" imgW="7421816" imgH="921893" progId="Excel.Sheet.12">
                  <p:embed/>
                </p:oleObj>
              </mc:Choice>
              <mc:Fallback>
                <p:oleObj name="Worksheet" r:id="rId6" imgW="7421816" imgH="92189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34658" y="1843591"/>
                        <a:ext cx="12954000" cy="16098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7E6030F-383F-4FB0-97BA-268307BA7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47"/>
            <a:ext cx="18288000" cy="1035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71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12438279" y="4819967"/>
            <a:ext cx="96723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A41B48-366F-87BD-44DF-AFD78E36AF71}"/>
              </a:ext>
            </a:extLst>
          </p:cNvPr>
          <p:cNvSpPr txBox="1"/>
          <p:nvPr/>
        </p:nvSpPr>
        <p:spPr>
          <a:xfrm>
            <a:off x="1752600" y="3695700"/>
            <a:ext cx="1905000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IMAGE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9C4D9EB-B0DA-4F25-85E6-CB9E20D8B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00"/>
            <a:ext cx="17907000" cy="1193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3" name="Group 3"/>
          <p:cNvGrpSpPr/>
          <p:nvPr/>
        </p:nvGrpSpPr>
        <p:grpSpPr>
          <a:xfrm>
            <a:off x="11165079" y="4886642"/>
            <a:ext cx="4101255" cy="410125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189E716-343E-0405-7219-5757F126A947}"/>
              </a:ext>
            </a:extLst>
          </p:cNvPr>
          <p:cNvSpPr txBox="1"/>
          <p:nvPr/>
        </p:nvSpPr>
        <p:spPr>
          <a:xfrm>
            <a:off x="12496800" y="6743700"/>
            <a:ext cx="1905000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IMAGE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81202D6-601A-4382-82C4-FCC4E7B0A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" y="-38101"/>
            <a:ext cx="18894287" cy="1267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28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1253170" y="4354037"/>
            <a:ext cx="11788509" cy="153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2"/>
              </a:lnSpc>
            </a:pPr>
            <a:r>
              <a:rPr lang="en-US" sz="14140" b="1">
                <a:solidFill>
                  <a:srgbClr val="000000"/>
                </a:solidFill>
                <a:latin typeface="Anantason SemiCondensed Bold"/>
                <a:ea typeface="Anantason SemiCondensed Bold"/>
                <a:cs typeface="Anantason SemiCondensed Bold"/>
                <a:sym typeface="Anantason SemiCondensed Bold"/>
              </a:rPr>
              <a:t>THANK YOU!</a:t>
            </a:r>
          </a:p>
        </p:txBody>
      </p:sp>
      <p:sp>
        <p:nvSpPr>
          <p:cNvPr id="4" name="Freeform 4"/>
          <p:cNvSpPr/>
          <p:nvPr/>
        </p:nvSpPr>
        <p:spPr>
          <a:xfrm>
            <a:off x="555261" y="7844518"/>
            <a:ext cx="2229539" cy="2229539"/>
          </a:xfrm>
          <a:custGeom>
            <a:avLst/>
            <a:gdLst/>
            <a:ahLst/>
            <a:cxnLst/>
            <a:rect l="l" t="t" r="r" b="b"/>
            <a:pathLst>
              <a:path w="2229539" h="2229539">
                <a:moveTo>
                  <a:pt x="0" y="0"/>
                </a:moveTo>
                <a:lnTo>
                  <a:pt x="2229539" y="0"/>
                </a:lnTo>
                <a:lnTo>
                  <a:pt x="2229539" y="2229540"/>
                </a:lnTo>
                <a:lnTo>
                  <a:pt x="0" y="2229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/>
          <p:cNvGrpSpPr/>
          <p:nvPr/>
        </p:nvGrpSpPr>
        <p:grpSpPr>
          <a:xfrm>
            <a:off x="3070550" y="8959288"/>
            <a:ext cx="11405411" cy="1289855"/>
            <a:chOff x="0" y="0"/>
            <a:chExt cx="15207214" cy="1719806"/>
          </a:xfrm>
        </p:grpSpPr>
        <p:sp>
          <p:nvSpPr>
            <p:cNvPr id="6" name="Freeform 6"/>
            <p:cNvSpPr/>
            <p:nvPr/>
          </p:nvSpPr>
          <p:spPr>
            <a:xfrm>
              <a:off x="0" y="461236"/>
              <a:ext cx="4299286" cy="1130324"/>
            </a:xfrm>
            <a:custGeom>
              <a:avLst/>
              <a:gdLst/>
              <a:ahLst/>
              <a:cxnLst/>
              <a:rect l="l" t="t" r="r" b="b"/>
              <a:pathLst>
                <a:path w="4299286" h="1130324">
                  <a:moveTo>
                    <a:pt x="0" y="0"/>
                  </a:moveTo>
                  <a:lnTo>
                    <a:pt x="4299286" y="0"/>
                  </a:lnTo>
                  <a:lnTo>
                    <a:pt x="4299286" y="1130324"/>
                  </a:lnTo>
                  <a:lnTo>
                    <a:pt x="0" y="11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284" b="-9284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Freeform 7"/>
            <p:cNvSpPr/>
            <p:nvPr/>
          </p:nvSpPr>
          <p:spPr>
            <a:xfrm>
              <a:off x="4182611" y="0"/>
              <a:ext cx="1719806" cy="1719806"/>
            </a:xfrm>
            <a:custGeom>
              <a:avLst/>
              <a:gdLst/>
              <a:ahLst/>
              <a:cxnLst/>
              <a:rect l="l" t="t" r="r" b="b"/>
              <a:pathLst>
                <a:path w="1719806" h="1719806">
                  <a:moveTo>
                    <a:pt x="0" y="0"/>
                  </a:moveTo>
                  <a:lnTo>
                    <a:pt x="1719806" y="0"/>
                  </a:lnTo>
                  <a:lnTo>
                    <a:pt x="1719806" y="1719806"/>
                  </a:lnTo>
                  <a:lnTo>
                    <a:pt x="0" y="1719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8" name="Freeform 8"/>
            <p:cNvSpPr/>
            <p:nvPr/>
          </p:nvSpPr>
          <p:spPr>
            <a:xfrm>
              <a:off x="6160205" y="589303"/>
              <a:ext cx="3779724" cy="713654"/>
            </a:xfrm>
            <a:custGeom>
              <a:avLst/>
              <a:gdLst/>
              <a:ahLst/>
              <a:cxnLst/>
              <a:rect l="l" t="t" r="r" b="b"/>
              <a:pathLst>
                <a:path w="3779724" h="713654">
                  <a:moveTo>
                    <a:pt x="0" y="0"/>
                  </a:moveTo>
                  <a:lnTo>
                    <a:pt x="3779724" y="0"/>
                  </a:lnTo>
                  <a:lnTo>
                    <a:pt x="3779724" y="713654"/>
                  </a:lnTo>
                  <a:lnTo>
                    <a:pt x="0" y="713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10385" y="234706"/>
              <a:ext cx="1432817" cy="240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76"/>
                </a:lnSpc>
                <a:spcBef>
                  <a:spcPct val="0"/>
                </a:spcBef>
              </a:pPr>
              <a:r>
                <a:rPr lang="en-US" sz="127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Organization: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209957" y="234706"/>
              <a:ext cx="942144" cy="240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76"/>
                </a:lnSpc>
                <a:spcBef>
                  <a:spcPct val="0"/>
                </a:spcBef>
              </a:pPr>
              <a:r>
                <a:rPr lang="en-US" sz="127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Partners: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203269" y="513117"/>
              <a:ext cx="5003945" cy="967311"/>
            </a:xfrm>
            <a:custGeom>
              <a:avLst/>
              <a:gdLst/>
              <a:ahLst/>
              <a:cxnLst/>
              <a:rect l="l" t="t" r="r" b="b"/>
              <a:pathLst>
                <a:path w="5003945" h="967311">
                  <a:moveTo>
                    <a:pt x="0" y="0"/>
                  </a:moveTo>
                  <a:lnTo>
                    <a:pt x="5003945" y="0"/>
                  </a:lnTo>
                  <a:lnTo>
                    <a:pt x="5003945" y="967311"/>
                  </a:lnTo>
                  <a:lnTo>
                    <a:pt x="0" y="967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53092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689823" y="345301"/>
              <a:ext cx="4030836" cy="211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1"/>
                </a:lnSpc>
                <a:spcBef>
                  <a:spcPct val="0"/>
                </a:spcBef>
              </a:pPr>
              <a:r>
                <a:rPr lang="en-US" sz="1041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More info: https://recuperarportugal.gov.pt/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59718" y="0"/>
            <a:ext cx="3728290" cy="10287000"/>
            <a:chOff x="0" y="0"/>
            <a:chExt cx="4275074" cy="117956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75074" cy="11795671"/>
            </a:xfrm>
            <a:custGeom>
              <a:avLst/>
              <a:gdLst/>
              <a:ahLst/>
              <a:cxnLst/>
              <a:rect l="l" t="t" r="r" b="b"/>
              <a:pathLst>
                <a:path w="4275074" h="11795671">
                  <a:moveTo>
                    <a:pt x="4275074" y="0"/>
                  </a:moveTo>
                  <a:lnTo>
                    <a:pt x="2736723" y="11795671"/>
                  </a:lnTo>
                  <a:lnTo>
                    <a:pt x="0" y="11795671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8"/>
              <a:stretch>
                <a:fillRect l="-122448" r="-12244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402985" y="5811447"/>
            <a:ext cx="4122511" cy="658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Ana Reis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25250" y="6528037"/>
            <a:ext cx="5244348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FEUP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3486415" y="3705402"/>
            <a:ext cx="5448504" cy="2519933"/>
          </a:xfrm>
          <a:custGeom>
            <a:avLst/>
            <a:gdLst/>
            <a:ahLst/>
            <a:cxnLst/>
            <a:rect l="l" t="t" r="r" b="b"/>
            <a:pathLst>
              <a:path w="5448504" h="2519933">
                <a:moveTo>
                  <a:pt x="0" y="0"/>
                </a:moveTo>
                <a:lnTo>
                  <a:pt x="5448504" y="0"/>
                </a:lnTo>
                <a:lnTo>
                  <a:pt x="5448504" y="2519934"/>
                </a:lnTo>
                <a:lnTo>
                  <a:pt x="0" y="251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4323261" y="4247507"/>
            <a:ext cx="3774811" cy="129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Index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87184" y="2462791"/>
            <a:ext cx="8445444" cy="5005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55"/>
              </a:lnSpc>
            </a:pPr>
            <a:r>
              <a:rPr lang="en-US" sz="38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 </a:t>
            </a:r>
            <a:r>
              <a:rPr lang="en-US" sz="38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Key Insights from R&amp;D Data in AM2R</a:t>
            </a:r>
          </a:p>
          <a:p>
            <a:pPr>
              <a:lnSpc>
                <a:spcPts val="7955"/>
              </a:lnSpc>
            </a:pPr>
            <a:r>
              <a:rPr lang="en-US" sz="38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</a:t>
            </a:r>
            <a:r>
              <a:rPr lang="en-US" sz="38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Technical Scientific Committee</a:t>
            </a:r>
          </a:p>
          <a:p>
            <a:pPr>
              <a:lnSpc>
                <a:spcPts val="7955"/>
              </a:lnSpc>
            </a:pPr>
            <a:r>
              <a:rPr lang="en-US" sz="38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 </a:t>
            </a:r>
            <a:r>
              <a:rPr lang="en-US" sz="3899" dirty="0">
                <a:solidFill>
                  <a:srgbClr val="000000"/>
                </a:solidFill>
                <a:latin typeface="Calibri (MS)"/>
                <a:cs typeface="Calibri (MS)"/>
                <a:sym typeface="Open Sans"/>
              </a:rPr>
              <a:t>Thematic Areas of R&amp;D</a:t>
            </a:r>
            <a:endParaRPr lang="en-US" sz="3899" dirty="0">
              <a:solidFill>
                <a:srgbClr val="000000"/>
              </a:solidFill>
              <a:latin typeface="Calibri (MS)"/>
              <a:cs typeface="Calibri (MS)"/>
              <a:sym typeface="Calibri (MS)"/>
            </a:endParaRPr>
          </a:p>
          <a:p>
            <a:pPr>
              <a:lnSpc>
                <a:spcPts val="7955"/>
              </a:lnSpc>
            </a:pPr>
            <a:r>
              <a:rPr lang="en-US" sz="38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4.</a:t>
            </a:r>
            <a:r>
              <a:rPr lang="en-US" sz="38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99" dirty="0">
                <a:solidFill>
                  <a:srgbClr val="000000"/>
                </a:solidFill>
                <a:latin typeface="Calibri (MS)"/>
                <a:cs typeface="Calibri (MS)"/>
              </a:rPr>
              <a:t>Disseminations metrics</a:t>
            </a:r>
          </a:p>
          <a:p>
            <a:pPr algn="ctr">
              <a:lnSpc>
                <a:spcPts val="7955"/>
              </a:lnSpc>
            </a:pPr>
            <a:endParaRPr lang="en-US" sz="38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227152" y="0"/>
            <a:ext cx="3728290" cy="10287000"/>
            <a:chOff x="0" y="0"/>
            <a:chExt cx="4275074" cy="117956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5074" cy="11795671"/>
            </a:xfrm>
            <a:custGeom>
              <a:avLst/>
              <a:gdLst/>
              <a:ahLst/>
              <a:cxnLst/>
              <a:rect l="l" t="t" r="r" b="b"/>
              <a:pathLst>
                <a:path w="4275074" h="11795671">
                  <a:moveTo>
                    <a:pt x="4275074" y="0"/>
                  </a:moveTo>
                  <a:lnTo>
                    <a:pt x="2736723" y="11795671"/>
                  </a:lnTo>
                  <a:lnTo>
                    <a:pt x="0" y="11795671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4"/>
              <a:stretch>
                <a:fillRect l="-122448" r="-12244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 dirty="0"/>
          </a:p>
        </p:txBody>
      </p:sp>
      <p:sp>
        <p:nvSpPr>
          <p:cNvPr id="5" name="TextBox 5"/>
          <p:cNvSpPr txBox="1"/>
          <p:nvPr/>
        </p:nvSpPr>
        <p:spPr>
          <a:xfrm>
            <a:off x="5147562" y="7048500"/>
            <a:ext cx="4666998" cy="1552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Ana Reis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9200" y="4819967"/>
            <a:ext cx="8610600" cy="1805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Role of the Scientific and Technological System in Innovation - AM2R Successful Case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TextBox 10"/>
          <p:cNvSpPr txBox="1"/>
          <p:nvPr/>
        </p:nvSpPr>
        <p:spPr>
          <a:xfrm>
            <a:off x="13874675" y="6656455"/>
            <a:ext cx="273278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DESCRIPTION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AEA34B1-BB2B-2D77-7F76-4D187856EFD5}"/>
              </a:ext>
            </a:extLst>
          </p:cNvPr>
          <p:cNvSpPr txBox="1"/>
          <p:nvPr/>
        </p:nvSpPr>
        <p:spPr>
          <a:xfrm>
            <a:off x="5868591" y="125301"/>
            <a:ext cx="10137904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1. Key Insights from R&amp;D Data in AM2R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178DFF8E-4FFA-44B1-5403-82C520D274A0}"/>
              </a:ext>
            </a:extLst>
          </p:cNvPr>
          <p:cNvSpPr txBox="1"/>
          <p:nvPr/>
        </p:nvSpPr>
        <p:spPr>
          <a:xfrm>
            <a:off x="14478000" y="4593834"/>
            <a:ext cx="1905000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IMAGE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FA146EB-37B0-4021-9AF8-DF38FE1F9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3" y="1586263"/>
            <a:ext cx="10970417" cy="826100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31EA8C5-D878-436C-A1E4-B147627316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531" y="1520741"/>
            <a:ext cx="8400886" cy="8238852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E162FC26-8599-45FC-8F44-53F649A56646}"/>
              </a:ext>
            </a:extLst>
          </p:cNvPr>
          <p:cNvSpPr txBox="1"/>
          <p:nvPr/>
        </p:nvSpPr>
        <p:spPr>
          <a:xfrm>
            <a:off x="685800" y="516803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/>
              <a:t>R&amp;D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1018DC0-B14B-4944-9789-DE65DB9AD422}"/>
              </a:ext>
            </a:extLst>
          </p:cNvPr>
          <p:cNvSpPr/>
          <p:nvPr/>
        </p:nvSpPr>
        <p:spPr>
          <a:xfrm>
            <a:off x="5410145" y="8840536"/>
            <a:ext cx="2659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Productive Investment </a:t>
            </a:r>
            <a:endParaRPr lang="pt-PT" b="1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683C557-D63F-4438-A6EC-0E038F304917}"/>
              </a:ext>
            </a:extLst>
          </p:cNvPr>
          <p:cNvSpPr txBox="1"/>
          <p:nvPr/>
        </p:nvSpPr>
        <p:spPr>
          <a:xfrm>
            <a:off x="3259484" y="2095500"/>
            <a:ext cx="535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AM2R Total Investment ~ 210M€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015BE1AD-7A46-4F94-BBD2-FFC59177022A}"/>
              </a:ext>
            </a:extLst>
          </p:cNvPr>
          <p:cNvSpPr/>
          <p:nvPr/>
        </p:nvSpPr>
        <p:spPr>
          <a:xfrm>
            <a:off x="10303715" y="7532857"/>
            <a:ext cx="1267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BIKINNOV</a:t>
            </a:r>
            <a:endParaRPr lang="pt-PT" b="1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01F2602-A746-4E56-B9F2-1294999C1905}"/>
              </a:ext>
            </a:extLst>
          </p:cNvPr>
          <p:cNvSpPr/>
          <p:nvPr/>
        </p:nvSpPr>
        <p:spPr>
          <a:xfrm>
            <a:off x="17064393" y="7155242"/>
            <a:ext cx="113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Industry </a:t>
            </a:r>
            <a:endParaRPr lang="pt-PT" b="1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1E549C68-D0D8-4333-8C90-D78DCF93AFEB}"/>
              </a:ext>
            </a:extLst>
          </p:cNvPr>
          <p:cNvSpPr/>
          <p:nvPr/>
        </p:nvSpPr>
        <p:spPr>
          <a:xfrm>
            <a:off x="15870659" y="2752127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ENESII</a:t>
            </a:r>
            <a:endParaRPr lang="pt-PT" b="1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C03F656-9829-4BEB-ACC8-A9B43954111D}"/>
              </a:ext>
            </a:extLst>
          </p:cNvPr>
          <p:cNvSpPr txBox="1"/>
          <p:nvPr/>
        </p:nvSpPr>
        <p:spPr>
          <a:xfrm>
            <a:off x="12314550" y="2059490"/>
            <a:ext cx="4982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AM2R R&amp;D Investment ~ 40M€</a:t>
            </a:r>
          </a:p>
        </p:txBody>
      </p:sp>
      <p:cxnSp>
        <p:nvCxnSpPr>
          <p:cNvPr id="34" name="Conexão reta unidirecional 33">
            <a:extLst>
              <a:ext uri="{FF2B5EF4-FFF2-40B4-BE49-F238E27FC236}">
                <a16:creationId xmlns:a16="http://schemas.microsoft.com/office/drawing/2014/main" id="{FA788C98-0725-41DA-A502-80227218BA85}"/>
              </a:ext>
            </a:extLst>
          </p:cNvPr>
          <p:cNvCxnSpPr>
            <a:cxnSpLocks/>
          </p:cNvCxnSpPr>
          <p:nvPr/>
        </p:nvCxnSpPr>
        <p:spPr>
          <a:xfrm flipV="1">
            <a:off x="3124200" y="6210300"/>
            <a:ext cx="7065331" cy="446157"/>
          </a:xfrm>
          <a:prstGeom prst="straightConnector1">
            <a:avLst/>
          </a:prstGeom>
          <a:ln w="88900" cap="rnd" cmpd="sng" algn="ctr">
            <a:solidFill>
              <a:schemeClr val="accent2"/>
            </a:solidFill>
            <a:prstDash val="solid"/>
            <a:bevel/>
            <a:headEnd type="oval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DA449B0-EABE-46CE-91E1-811F67453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2" y="592792"/>
            <a:ext cx="10459878" cy="9999766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291D830-D70A-43D8-937B-C06A4877F325}"/>
              </a:ext>
            </a:extLst>
          </p:cNvPr>
          <p:cNvSpPr/>
          <p:nvPr/>
        </p:nvSpPr>
        <p:spPr>
          <a:xfrm>
            <a:off x="3404772" y="7296525"/>
            <a:ext cx="142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BIKINNOV</a:t>
            </a:r>
            <a:endParaRPr lang="pt-PT" b="1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84304F6-CDDF-45B8-91F0-50F8BDC850EA}"/>
              </a:ext>
            </a:extLst>
          </p:cNvPr>
          <p:cNvSpPr/>
          <p:nvPr/>
        </p:nvSpPr>
        <p:spPr>
          <a:xfrm>
            <a:off x="2438400" y="1889926"/>
            <a:ext cx="560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UC</a:t>
            </a:r>
            <a:endParaRPr lang="pt-PT" b="1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97EF2AC-D38C-4F40-A21E-E679A7E22A8D}"/>
              </a:ext>
            </a:extLst>
          </p:cNvPr>
          <p:cNvSpPr/>
          <p:nvPr/>
        </p:nvSpPr>
        <p:spPr>
          <a:xfrm>
            <a:off x="8703803" y="2841069"/>
            <a:ext cx="880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INEGI</a:t>
            </a:r>
            <a:endParaRPr lang="pt-PT" b="1" dirty="0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432E8393-6F23-4227-9121-C3BE423611FF}"/>
              </a:ext>
            </a:extLst>
          </p:cNvPr>
          <p:cNvSpPr txBox="1"/>
          <p:nvPr/>
        </p:nvSpPr>
        <p:spPr>
          <a:xfrm>
            <a:off x="5562599" y="273826"/>
            <a:ext cx="10137904" cy="593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4759"/>
              </a:lnSpc>
            </a:pP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2. Technical Scientific Committee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196C6FF-3146-458A-AB37-ABE489A01D1C}"/>
              </a:ext>
            </a:extLst>
          </p:cNvPr>
          <p:cNvSpPr/>
          <p:nvPr/>
        </p:nvSpPr>
        <p:spPr>
          <a:xfrm>
            <a:off x="8977128" y="4032018"/>
            <a:ext cx="1029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CITEVE</a:t>
            </a:r>
            <a:endParaRPr lang="pt-PT" b="1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508E8C9-1760-4346-ABCF-96FCD115EF57}"/>
              </a:ext>
            </a:extLst>
          </p:cNvPr>
          <p:cNvSpPr/>
          <p:nvPr/>
        </p:nvSpPr>
        <p:spPr>
          <a:xfrm>
            <a:off x="9028419" y="5077036"/>
            <a:ext cx="927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CENTI</a:t>
            </a:r>
            <a:endParaRPr lang="pt-PT" b="1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B5B7FC32-9AE8-4F33-99B4-E606CB93E3F8}"/>
              </a:ext>
            </a:extLst>
          </p:cNvPr>
          <p:cNvSpPr/>
          <p:nvPr/>
        </p:nvSpPr>
        <p:spPr>
          <a:xfrm>
            <a:off x="5283832" y="1335928"/>
            <a:ext cx="5575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UA</a:t>
            </a:r>
            <a:endParaRPr lang="pt-PT" b="1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AD26C27-0FFC-48CF-B3F5-AFE8D893A286}"/>
              </a:ext>
            </a:extLst>
          </p:cNvPr>
          <p:cNvSpPr/>
          <p:nvPr/>
        </p:nvSpPr>
        <p:spPr>
          <a:xfrm>
            <a:off x="7315200" y="1705260"/>
            <a:ext cx="763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IPCA</a:t>
            </a:r>
            <a:endParaRPr lang="pt-PT" b="1" dirty="0"/>
          </a:p>
        </p:txBody>
      </p:sp>
      <p:pic>
        <p:nvPicPr>
          <p:cNvPr id="22" name="Imagem 21" descr="Uma imagem com Tipo de letra, texto, captura de ecrã, Gráficos&#10;&#10;Descrição gerada automaticamente">
            <a:extLst>
              <a:ext uri="{FF2B5EF4-FFF2-40B4-BE49-F238E27FC236}">
                <a16:creationId xmlns:a16="http://schemas.microsoft.com/office/drawing/2014/main" id="{5D3A15B3-877E-4AB2-9BD8-F77AF0AA9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0408" y="6174564"/>
            <a:ext cx="2029584" cy="972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5625E13B-CC79-4FAD-BE83-3C0D23C5C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5490" y="6194434"/>
            <a:ext cx="3428266" cy="100929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A3F573D-DFAA-462E-A6D8-07D29D5CC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2357" y="4401349"/>
            <a:ext cx="3533776" cy="926093"/>
          </a:xfrm>
          <a:prstGeom prst="rect">
            <a:avLst/>
          </a:prstGeom>
        </p:spPr>
      </p:pic>
      <p:pic>
        <p:nvPicPr>
          <p:cNvPr id="4100" name="Picture 4" descr="Universidade de Aveiro | Turismo de Ílhavo">
            <a:extLst>
              <a:ext uri="{FF2B5EF4-FFF2-40B4-BE49-F238E27FC236}">
                <a16:creationId xmlns:a16="http://schemas.microsoft.com/office/drawing/2014/main" id="{C427612B-C162-41BB-8727-CEC46316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162" y="2259258"/>
            <a:ext cx="1711094" cy="171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6" descr=" ">
            <a:extLst>
              <a:ext uri="{FF2B5EF4-FFF2-40B4-BE49-F238E27FC236}">
                <a16:creationId xmlns:a16="http://schemas.microsoft.com/office/drawing/2014/main" id="{911B957E-14F9-4D02-9B29-CCDB843469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4104" name="Picture 8" descr="Universidade de Coimbra tem nova logomarca">
            <a:extLst>
              <a:ext uri="{FF2B5EF4-FFF2-40B4-BE49-F238E27FC236}">
                <a16:creationId xmlns:a16="http://schemas.microsoft.com/office/drawing/2014/main" id="{21902BEB-A77F-44E9-95F6-3A99688F7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2489388"/>
            <a:ext cx="2408358" cy="160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sultados Concursos Especiais, Reingresso e Mudança de Par ...">
            <a:extLst>
              <a:ext uri="{FF2B5EF4-FFF2-40B4-BE49-F238E27FC236}">
                <a16:creationId xmlns:a16="http://schemas.microsoft.com/office/drawing/2014/main" id="{341BCFB2-BF95-41E2-BC68-B3F08E62A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39" y="4401349"/>
            <a:ext cx="1905950" cy="10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BIKiNNOV - Bike Value Innovation Center - Association | LinkedIn">
            <a:extLst>
              <a:ext uri="{FF2B5EF4-FFF2-40B4-BE49-F238E27FC236}">
                <a16:creationId xmlns:a16="http://schemas.microsoft.com/office/drawing/2014/main" id="{37383B5F-B948-45B0-B32B-F292F4642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2" b="32605"/>
          <a:stretch/>
        </p:blipFill>
        <p:spPr bwMode="auto">
          <a:xfrm>
            <a:off x="13269245" y="7749467"/>
            <a:ext cx="3980176" cy="149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 dirty="0"/>
          </a:p>
        </p:txBody>
      </p:sp>
      <p:sp>
        <p:nvSpPr>
          <p:cNvPr id="6" name="TextBox 6"/>
          <p:cNvSpPr txBox="1"/>
          <p:nvPr/>
        </p:nvSpPr>
        <p:spPr>
          <a:xfrm>
            <a:off x="533400" y="1257300"/>
            <a:ext cx="11374436" cy="5070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3. Thematic Areas of R&amp;D in the AM2R Agenda</a:t>
            </a: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Product Development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Innovation in Metals and Surface Treatment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Future Textiles and Plastics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Sustainability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Digitalization and Logistics Challenges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203F0C34-9EAC-41D4-94D0-879BC8B1DDB7}"/>
              </a:ext>
            </a:extLst>
          </p:cNvPr>
          <p:cNvSpPr txBox="1"/>
          <p:nvPr/>
        </p:nvSpPr>
        <p:spPr>
          <a:xfrm>
            <a:off x="13252" y="146339"/>
            <a:ext cx="11374436" cy="1316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Product Development</a:t>
            </a:r>
          </a:p>
        </p:txBody>
      </p:sp>
      <p:pic>
        <p:nvPicPr>
          <p:cNvPr id="12" name="Picture 12" descr="BIKiNNOV - Bike Value Innovation Center - Association | LinkedIn">
            <a:extLst>
              <a:ext uri="{FF2B5EF4-FFF2-40B4-BE49-F238E27FC236}">
                <a16:creationId xmlns:a16="http://schemas.microsoft.com/office/drawing/2014/main" id="{C80C52A8-F447-401C-B803-01E7E796E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2" b="32605"/>
          <a:stretch/>
        </p:blipFill>
        <p:spPr bwMode="auto">
          <a:xfrm>
            <a:off x="29817" y="1866900"/>
            <a:ext cx="3980176" cy="149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53F3651-69F7-4A75-8708-C7A62D0F6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7221" y="509852"/>
            <a:ext cx="5810250" cy="793432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4DAACCA-44B0-477B-97D5-5CC29EA21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819" y="1865243"/>
            <a:ext cx="5743575" cy="78581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305A9C-580D-41AD-BB99-D38CEDC8D7A5}"/>
              </a:ext>
            </a:extLst>
          </p:cNvPr>
          <p:cNvSpPr txBox="1"/>
          <p:nvPr/>
        </p:nvSpPr>
        <p:spPr>
          <a:xfrm>
            <a:off x="381000" y="237654"/>
            <a:ext cx="11374436" cy="1316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ct val="150000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2. Innovation in Metals and Surface Treatment</a:t>
            </a:r>
          </a:p>
        </p:txBody>
      </p:sp>
      <p:pic>
        <p:nvPicPr>
          <p:cNvPr id="8" name="Picture 8" descr="Universidade de Coimbra tem nova logomarca">
            <a:extLst>
              <a:ext uri="{FF2B5EF4-FFF2-40B4-BE49-F238E27FC236}">
                <a16:creationId xmlns:a16="http://schemas.microsoft.com/office/drawing/2014/main" id="{A02B7A75-60D7-450E-BBA4-58BBDABCA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" y="1823361"/>
            <a:ext cx="2408358" cy="160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5648291-2CAB-47FF-AB21-EBED33A81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962268"/>
            <a:ext cx="5763660" cy="791669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67D0956-B752-4B2D-97F9-2BC5A9797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1450" y="895943"/>
            <a:ext cx="5753100" cy="78962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82E88CC-A933-457D-9CA2-6C8482161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723900"/>
            <a:ext cx="6456364" cy="9200319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0FFB9672-4166-45E8-900B-D0B66B2357E2}"/>
              </a:ext>
            </a:extLst>
          </p:cNvPr>
          <p:cNvSpPr txBox="1"/>
          <p:nvPr/>
        </p:nvSpPr>
        <p:spPr>
          <a:xfrm>
            <a:off x="152400" y="-47750"/>
            <a:ext cx="11374436" cy="1316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ct val="150000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3. Future Textiles and Plastics</a:t>
            </a:r>
          </a:p>
        </p:txBody>
      </p:sp>
      <p:pic>
        <p:nvPicPr>
          <p:cNvPr id="11" name="Imagem 10" descr="Uma imagem com Tipo de letra, texto, captura de ecrã, Gráficos&#10;&#10;Descrição gerada automaticamente">
            <a:extLst>
              <a:ext uri="{FF2B5EF4-FFF2-40B4-BE49-F238E27FC236}">
                <a16:creationId xmlns:a16="http://schemas.microsoft.com/office/drawing/2014/main" id="{9FAFA374-AAFA-4128-84D3-1EC8147BA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790700"/>
            <a:ext cx="2029584" cy="972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FBDC94F-60B8-43A8-AECB-6647071A7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790700"/>
            <a:ext cx="3428266" cy="100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02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016ee0-3be7-4d2d-be76-916828f9222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694D451530026448EFD3612FA850684" ma:contentTypeVersion="9" ma:contentTypeDescription="Criar um novo documento." ma:contentTypeScope="" ma:versionID="3b603ef3b96c3218163f9ed1a97fd77a">
  <xsd:schema xmlns:xsd="http://www.w3.org/2001/XMLSchema" xmlns:xs="http://www.w3.org/2001/XMLSchema" xmlns:p="http://schemas.microsoft.com/office/2006/metadata/properties" xmlns:ns2="99016ee0-3be7-4d2d-be76-916828f92227" targetNamespace="http://schemas.microsoft.com/office/2006/metadata/properties" ma:root="true" ma:fieldsID="6670690b0a7d4fcdf6e190f991b3c356" ns2:_="">
    <xsd:import namespace="99016ee0-3be7-4d2d-be76-916828f922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16ee0-3be7-4d2d-be76-916828f922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Etiquetas de Imagem" ma:readOnly="false" ma:fieldId="{5cf76f15-5ced-4ddc-b409-7134ff3c332f}" ma:taxonomyMulti="true" ma:sspId="1fe78960-8770-4d9d-8876-7962ffd25e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2467F7-CDF9-47F4-A3EF-727E09026846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99016ee0-3be7-4d2d-be76-916828f92227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B1B49CF-0BEE-44A6-8D1C-37C86917DB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8B2DBF-900A-4BC9-B08F-F16282B44C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016ee0-3be7-4d2d-be76-916828f922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268</Words>
  <Application>Microsoft Office PowerPoint</Application>
  <PresentationFormat>Personalizados</PresentationFormat>
  <Paragraphs>66</Paragraphs>
  <Slides>16</Slides>
  <Notes>2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8" baseType="lpstr">
      <vt:lpstr>Calibri (MS)</vt:lpstr>
      <vt:lpstr>Poppins</vt:lpstr>
      <vt:lpstr>Anantason SemiCondensed Bold</vt:lpstr>
      <vt:lpstr>Calibri</vt:lpstr>
      <vt:lpstr>Arial</vt:lpstr>
      <vt:lpstr>Open Sans Bold</vt:lpstr>
      <vt:lpstr>Poppins Bold</vt:lpstr>
      <vt:lpstr>Calibri (MS) Bold</vt:lpstr>
      <vt:lpstr>Chunk Five</vt:lpstr>
      <vt:lpstr>Open Sans</vt:lpstr>
      <vt:lpstr>Office Theme</vt:lpstr>
      <vt:lpstr>Folha de Cálculo do Microsoft Excel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oradores Conferência Inglês</dc:title>
  <dc:creator>Ana Reis</dc:creator>
  <cp:lastModifiedBy>Ana Reis</cp:lastModifiedBy>
  <cp:revision>33</cp:revision>
  <dcterms:created xsi:type="dcterms:W3CDTF">2006-08-16T00:00:00Z</dcterms:created>
  <dcterms:modified xsi:type="dcterms:W3CDTF">2025-05-27T22:46:21Z</dcterms:modified>
  <dc:identifier>DAGm4B9aRxU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0x010100C694D451530026448EFD3612FA850684</vt:lpwstr>
  </property>
</Properties>
</file>