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59" r:id="rId4"/>
    <p:sldId id="264" r:id="rId5"/>
    <p:sldId id="261" r:id="rId6"/>
    <p:sldId id="269" r:id="rId7"/>
    <p:sldId id="265" r:id="rId8"/>
    <p:sldId id="268" r:id="rId9"/>
    <p:sldId id="262" r:id="rId10"/>
    <p:sldId id="267" r:id="rId11"/>
    <p:sldId id="266" r:id="rId12"/>
  </p:sldIdLst>
  <p:sldSz cx="18288000" cy="10287000"/>
  <p:notesSz cx="6858000" cy="9144000"/>
  <p:embeddedFontLst>
    <p:embeddedFont>
      <p:font typeface="Anantason SemiCondensed Bold" panose="020B0604020202020204" charset="-34"/>
      <p:regular r:id="rId13"/>
    </p:embeddedFont>
    <p:embeddedFont>
      <p:font typeface="Calibri (MS) Bold" panose="020B0604020202020204" charset="0"/>
      <p:regular r:id="rId14"/>
    </p:embeddedFont>
    <p:embeddedFont>
      <p:font typeface="Chunk Five" panose="020B0604020202020204" charset="0"/>
      <p:regular r:id="rId15"/>
    </p:embeddedFont>
    <p:embeddedFont>
      <p:font typeface="Open Sans" panose="020B0606030504020204" pitchFamily="34" charset="0"/>
      <p:regular r:id="rId16"/>
      <p:bold r:id="rId17"/>
      <p:italic r:id="rId18"/>
      <p:boldItalic r:id="rId19"/>
    </p:embeddedFont>
    <p:embeddedFont>
      <p:font typeface="Open Sans Bold" panose="020B0806030504020204" charset="0"/>
      <p:regular r:id="rId20"/>
      <p:bold r:id="rId21"/>
    </p:embeddedFont>
    <p:embeddedFont>
      <p:font typeface="Poppins" panose="00000500000000000000" pitchFamily="2" charset="0"/>
      <p:regular r:id="rId22"/>
      <p:bold r:id="rId23"/>
      <p:italic r:id="rId24"/>
      <p:boldItalic r:id="rId25"/>
    </p:embeddedFont>
    <p:embeddedFont>
      <p:font typeface="Poppins Bold" panose="00000800000000000000" charset="0"/>
      <p:regular r:id="rId26"/>
      <p:bold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0E2E9D9-EE4C-DD20-95C3-9BC590A03468}" v="830" dt="2025-05-28T11:30:20.9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30" y="1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34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3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theme" Target="theme/theme1.xml"/><Relationship Id="rId35" Type="http://schemas.openxmlformats.org/officeDocument/2006/relationships/customXml" Target="../customXml/item3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7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3" name="TextBox 3"/>
          <p:cNvSpPr txBox="1"/>
          <p:nvPr/>
        </p:nvSpPr>
        <p:spPr>
          <a:xfrm>
            <a:off x="650149" y="1666775"/>
            <a:ext cx="14178733" cy="45076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527"/>
              </a:lnSpc>
            </a:pPr>
            <a:r>
              <a:rPr lang="en-US" sz="8121">
                <a:solidFill>
                  <a:srgbClr val="040404"/>
                </a:solidFill>
                <a:latin typeface="Chunk Five"/>
                <a:ea typeface="Chunk Five"/>
                <a:cs typeface="Chunk Five"/>
                <a:sym typeface="Chunk Five"/>
              </a:rPr>
              <a:t>International Conference </a:t>
            </a:r>
          </a:p>
          <a:p>
            <a:pPr algn="l">
              <a:lnSpc>
                <a:spcPts val="8527"/>
              </a:lnSpc>
            </a:pPr>
            <a:r>
              <a:rPr lang="en-US" sz="8121">
                <a:solidFill>
                  <a:srgbClr val="040404"/>
                </a:solidFill>
                <a:latin typeface="Chunk Five"/>
                <a:ea typeface="Chunk Five"/>
                <a:cs typeface="Chunk Five"/>
                <a:sym typeface="Chunk Five"/>
              </a:rPr>
              <a:t>on the Two-Wheels </a:t>
            </a:r>
          </a:p>
          <a:p>
            <a:pPr algn="l">
              <a:lnSpc>
                <a:spcPts val="8527"/>
              </a:lnSpc>
            </a:pPr>
            <a:r>
              <a:rPr lang="en-US" sz="8121">
                <a:solidFill>
                  <a:srgbClr val="040404"/>
                </a:solidFill>
                <a:latin typeface="Chunk Five"/>
                <a:ea typeface="Chunk Five"/>
                <a:cs typeface="Chunk Five"/>
                <a:sym typeface="Chunk Five"/>
              </a:rPr>
              <a:t>Sector in Europe: </a:t>
            </a:r>
          </a:p>
          <a:p>
            <a:pPr marL="0" lvl="0" indent="0" algn="l">
              <a:lnSpc>
                <a:spcPts val="8527"/>
              </a:lnSpc>
            </a:pPr>
            <a:r>
              <a:rPr lang="en-US" sz="8121">
                <a:solidFill>
                  <a:srgbClr val="040404"/>
                </a:solidFill>
                <a:latin typeface="Chunk Five"/>
                <a:ea typeface="Chunk Five"/>
                <a:cs typeface="Chunk Five"/>
                <a:sym typeface="Chunk Five"/>
              </a:rPr>
              <a:t>Present and Future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4828882" y="0"/>
            <a:ext cx="3728290" cy="10287000"/>
            <a:chOff x="0" y="0"/>
            <a:chExt cx="4275074" cy="1179567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5074" cy="11795671"/>
            </a:xfrm>
            <a:custGeom>
              <a:avLst/>
              <a:gdLst/>
              <a:ahLst/>
              <a:cxnLst/>
              <a:rect l="l" t="t" r="r" b="b"/>
              <a:pathLst>
                <a:path w="4275074" h="11795671">
                  <a:moveTo>
                    <a:pt x="4275074" y="0"/>
                  </a:moveTo>
                  <a:lnTo>
                    <a:pt x="2736723" y="11795671"/>
                  </a:lnTo>
                  <a:lnTo>
                    <a:pt x="0" y="11795671"/>
                  </a:lnTo>
                  <a:lnTo>
                    <a:pt x="1520444" y="0"/>
                  </a:lnTo>
                  <a:lnTo>
                    <a:pt x="4275074" y="0"/>
                  </a:lnTo>
                  <a:close/>
                </a:path>
              </a:pathLst>
            </a:custGeom>
            <a:blipFill>
              <a:blip r:embed="rId3"/>
              <a:stretch>
                <a:fillRect l="-122448" r="-122448"/>
              </a:stretch>
            </a:blipFill>
          </p:spPr>
          <p:txBody>
            <a:bodyPr/>
            <a:lstStyle/>
            <a:p>
              <a:endParaRPr lang="pt-PT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331552" y="8850462"/>
            <a:ext cx="10957658" cy="1239218"/>
            <a:chOff x="0" y="0"/>
            <a:chExt cx="14610211" cy="1652290"/>
          </a:xfrm>
        </p:grpSpPr>
        <p:sp>
          <p:nvSpPr>
            <p:cNvPr id="7" name="Freeform 7"/>
            <p:cNvSpPr/>
            <p:nvPr/>
          </p:nvSpPr>
          <p:spPr>
            <a:xfrm>
              <a:off x="0" y="443128"/>
              <a:ext cx="4130505" cy="1085950"/>
            </a:xfrm>
            <a:custGeom>
              <a:avLst/>
              <a:gdLst/>
              <a:ahLst/>
              <a:cxnLst/>
              <a:rect l="l" t="t" r="r" b="b"/>
              <a:pathLst>
                <a:path w="4130505" h="1085950">
                  <a:moveTo>
                    <a:pt x="0" y="0"/>
                  </a:moveTo>
                  <a:lnTo>
                    <a:pt x="4130505" y="0"/>
                  </a:lnTo>
                  <a:lnTo>
                    <a:pt x="4130505" y="1085951"/>
                  </a:lnTo>
                  <a:lnTo>
                    <a:pt x="0" y="10859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9284" b="-9284"/>
              </a:stretch>
            </a:blipFill>
          </p:spPr>
          <p:txBody>
            <a:bodyPr/>
            <a:lstStyle/>
            <a:p>
              <a:endParaRPr lang="pt-PT"/>
            </a:p>
          </p:txBody>
        </p:sp>
        <p:sp>
          <p:nvSpPr>
            <p:cNvPr id="8" name="Freeform 8"/>
            <p:cNvSpPr/>
            <p:nvPr/>
          </p:nvSpPr>
          <p:spPr>
            <a:xfrm>
              <a:off x="4018410" y="0"/>
              <a:ext cx="1652290" cy="1652290"/>
            </a:xfrm>
            <a:custGeom>
              <a:avLst/>
              <a:gdLst/>
              <a:ahLst/>
              <a:cxnLst/>
              <a:rect l="l" t="t" r="r" b="b"/>
              <a:pathLst>
                <a:path w="1652290" h="1652290">
                  <a:moveTo>
                    <a:pt x="0" y="0"/>
                  </a:moveTo>
                  <a:lnTo>
                    <a:pt x="1652291" y="0"/>
                  </a:lnTo>
                  <a:lnTo>
                    <a:pt x="1652291" y="1652290"/>
                  </a:lnTo>
                  <a:lnTo>
                    <a:pt x="0" y="16522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pt-PT"/>
            </a:p>
          </p:txBody>
        </p:sp>
        <p:sp>
          <p:nvSpPr>
            <p:cNvPr id="9" name="Freeform 9"/>
            <p:cNvSpPr/>
            <p:nvPr/>
          </p:nvSpPr>
          <p:spPr>
            <a:xfrm>
              <a:off x="5918369" y="566168"/>
              <a:ext cx="3631340" cy="685638"/>
            </a:xfrm>
            <a:custGeom>
              <a:avLst/>
              <a:gdLst/>
              <a:ahLst/>
              <a:cxnLst/>
              <a:rect l="l" t="t" r="r" b="b"/>
              <a:pathLst>
                <a:path w="3631340" h="685638">
                  <a:moveTo>
                    <a:pt x="0" y="0"/>
                  </a:moveTo>
                  <a:lnTo>
                    <a:pt x="3631340" y="0"/>
                  </a:lnTo>
                  <a:lnTo>
                    <a:pt x="3631340" y="685638"/>
                  </a:lnTo>
                  <a:lnTo>
                    <a:pt x="0" y="6856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pt-PT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258941" y="216715"/>
              <a:ext cx="1512589" cy="21253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225"/>
                </a:lnSpc>
                <a:spcBef>
                  <a:spcPct val="0"/>
                </a:spcBef>
              </a:pPr>
              <a:r>
                <a:rPr lang="en-US" sz="1225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Organization: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5005424" y="216715"/>
              <a:ext cx="1132727" cy="21253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225"/>
                </a:lnSpc>
                <a:spcBef>
                  <a:spcPct val="0"/>
                </a:spcBef>
              </a:pPr>
              <a:r>
                <a:rPr lang="en-US" sz="1225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Partners:</a:t>
              </a:r>
            </a:p>
          </p:txBody>
        </p:sp>
        <p:sp>
          <p:nvSpPr>
            <p:cNvPr id="12" name="Freeform 12"/>
            <p:cNvSpPr/>
            <p:nvPr/>
          </p:nvSpPr>
          <p:spPr>
            <a:xfrm>
              <a:off x="9802710" y="492973"/>
              <a:ext cx="4807501" cy="929336"/>
            </a:xfrm>
            <a:custGeom>
              <a:avLst/>
              <a:gdLst/>
              <a:ahLst/>
              <a:cxnLst/>
              <a:rect l="l" t="t" r="r" b="b"/>
              <a:pathLst>
                <a:path w="4807501" h="929336">
                  <a:moveTo>
                    <a:pt x="0" y="0"/>
                  </a:moveTo>
                  <a:lnTo>
                    <a:pt x="4807501" y="0"/>
                  </a:lnTo>
                  <a:lnTo>
                    <a:pt x="4807501" y="929336"/>
                  </a:lnTo>
                  <a:lnTo>
                    <a:pt x="0" y="9293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r="-53092"/>
              </a:stretch>
            </a:blipFill>
          </p:spPr>
          <p:txBody>
            <a:bodyPr/>
            <a:lstStyle/>
            <a:p>
              <a:endParaRPr lang="pt-PT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0270163" y="341270"/>
              <a:ext cx="3872594" cy="1937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00"/>
                </a:lnSpc>
                <a:spcBef>
                  <a:spcPct val="0"/>
                </a:spcBef>
              </a:pPr>
              <a:r>
                <a:rPr lang="en-US" sz="1000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More info: https://recuperarportugal.gov.pt/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922428" y="8087228"/>
            <a:ext cx="1866199" cy="1866199"/>
          </a:xfrm>
          <a:custGeom>
            <a:avLst/>
            <a:gdLst/>
            <a:ahLst/>
            <a:cxnLst/>
            <a:rect l="l" t="t" r="r" b="b"/>
            <a:pathLst>
              <a:path w="1866199" h="1866199">
                <a:moveTo>
                  <a:pt x="0" y="0"/>
                </a:moveTo>
                <a:lnTo>
                  <a:pt x="1866199" y="0"/>
                </a:lnTo>
                <a:lnTo>
                  <a:pt x="1866199" y="1866199"/>
                </a:lnTo>
                <a:lnTo>
                  <a:pt x="0" y="186619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pic>
        <p:nvPicPr>
          <p:cNvPr id="15" name="Imagem 14" descr="Uma imagem com Gráficos, Tipo de letra, encarnado, design gráfico&#10;&#10;Os conteúdos gerados por IA poderão estar incorretos.">
            <a:extLst>
              <a:ext uri="{FF2B5EF4-FFF2-40B4-BE49-F238E27FC236}">
                <a16:creationId xmlns:a16="http://schemas.microsoft.com/office/drawing/2014/main" id="{D28D49D7-610B-2B62-E356-CCECDE598D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4217" y="6399605"/>
            <a:ext cx="3248527" cy="102731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750235-8348-7966-0004-409116D7CF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0CEA917-6D48-55C4-A1E7-98AC0DBB2B13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10FF73FE-F0D7-27B8-94E6-5D7F14FE076A}"/>
              </a:ext>
            </a:extLst>
          </p:cNvPr>
          <p:cNvSpPr txBox="1"/>
          <p:nvPr/>
        </p:nvSpPr>
        <p:spPr>
          <a:xfrm>
            <a:off x="7182508" y="577741"/>
            <a:ext cx="7629194" cy="15521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Our strategy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6E035861-D04E-7202-D361-279D0131E240}"/>
              </a:ext>
            </a:extLst>
          </p:cNvPr>
          <p:cNvSpPr txBox="1"/>
          <p:nvPr/>
        </p:nvSpPr>
        <p:spPr>
          <a:xfrm>
            <a:off x="4568831" y="2829571"/>
            <a:ext cx="13402284" cy="46397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350" b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Focus on durability, serviceability, and modular design</a:t>
            </a:r>
            <a:endParaRPr lang="pt-PT" dirty="0">
              <a:ea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 sz="335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Products are designed to last, with easily replaceable and repairable components. This supports a circular economy model and reduces product obsolescence.</a:t>
            </a:r>
            <a:endParaRPr lang="en-US">
              <a:ea typeface="Calibri"/>
              <a:cs typeface="Calibri"/>
            </a:endParaRPr>
          </a:p>
          <a:p>
            <a:endParaRPr lang="en-US" sz="3350" dirty="0">
              <a:latin typeface="Open Sans"/>
              <a:ea typeface="Open Sans"/>
              <a:cs typeface="Open Sans"/>
            </a:endParaRPr>
          </a:p>
          <a:p>
            <a:r>
              <a:rPr lang="en-US" sz="3350" b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Strong OEM partnerships and technical retail channels</a:t>
            </a:r>
            <a:endParaRPr lang="en-US" b="1" dirty="0">
              <a:ea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 sz="335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Collaborations with boutique bike brands, OEMs, and specialist wheel builders who value engineering quality and serviceability.</a:t>
            </a:r>
            <a:endParaRPr lang="en-US">
              <a:ea typeface="Calibri"/>
              <a:cs typeface="Calibri"/>
            </a:endParaRPr>
          </a:p>
          <a:p>
            <a:pPr algn="just"/>
            <a:endParaRPr lang="en-US" sz="3350" dirty="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0A2A6772-9EF9-E17A-1433-3B34EB88EC7D}"/>
              </a:ext>
            </a:extLst>
          </p:cNvPr>
          <p:cNvGrpSpPr/>
          <p:nvPr/>
        </p:nvGrpSpPr>
        <p:grpSpPr>
          <a:xfrm>
            <a:off x="-3239" y="0"/>
            <a:ext cx="3728290" cy="10287000"/>
            <a:chOff x="0" y="0"/>
            <a:chExt cx="4275074" cy="11795671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0989E715-8883-C778-EEC6-A432AD9E5066}"/>
                </a:ext>
              </a:extLst>
            </p:cNvPr>
            <p:cNvSpPr/>
            <p:nvPr/>
          </p:nvSpPr>
          <p:spPr>
            <a:xfrm>
              <a:off x="0" y="0"/>
              <a:ext cx="4275074" cy="11795671"/>
            </a:xfrm>
            <a:custGeom>
              <a:avLst/>
              <a:gdLst/>
              <a:ahLst/>
              <a:cxnLst/>
              <a:rect l="l" t="t" r="r" b="b"/>
              <a:pathLst>
                <a:path w="4275074" h="11795671">
                  <a:moveTo>
                    <a:pt x="4275074" y="0"/>
                  </a:moveTo>
                  <a:lnTo>
                    <a:pt x="2736723" y="11795671"/>
                  </a:lnTo>
                  <a:lnTo>
                    <a:pt x="0" y="11795671"/>
                  </a:lnTo>
                  <a:lnTo>
                    <a:pt x="1520444" y="0"/>
                  </a:lnTo>
                  <a:lnTo>
                    <a:pt x="4275074" y="0"/>
                  </a:lnTo>
                  <a:close/>
                </a:path>
              </a:pathLst>
            </a:custGeom>
            <a:blipFill>
              <a:blip r:embed="rId3"/>
              <a:stretch>
                <a:fillRect l="-122448" r="-122448"/>
              </a:stretch>
            </a:blipFill>
          </p:spPr>
          <p:txBody>
            <a:bodyPr/>
            <a:lstStyle/>
            <a:p>
              <a:endParaRPr lang="pt-PT"/>
            </a:p>
          </p:txBody>
        </p:sp>
      </p:grpSp>
    </p:spTree>
    <p:extLst>
      <p:ext uri="{BB962C8B-B14F-4D97-AF65-F5344CB8AC3E}">
        <p14:creationId xmlns:p14="http://schemas.microsoft.com/office/powerpoint/2010/main" val="4278036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3" name="TextBox 3"/>
          <p:cNvSpPr txBox="1"/>
          <p:nvPr/>
        </p:nvSpPr>
        <p:spPr>
          <a:xfrm>
            <a:off x="1253170" y="4354037"/>
            <a:ext cx="11788509" cy="1533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22"/>
              </a:lnSpc>
            </a:pPr>
            <a:r>
              <a:rPr lang="en-US" sz="14140" b="1">
                <a:solidFill>
                  <a:srgbClr val="000000"/>
                </a:solidFill>
                <a:latin typeface="Anantason SemiCondensed Bold"/>
                <a:ea typeface="Anantason SemiCondensed Bold"/>
                <a:cs typeface="Anantason SemiCondensed Bold"/>
                <a:sym typeface="Anantason SemiCondensed Bold"/>
              </a:rPr>
              <a:t>THANK YOU!</a:t>
            </a:r>
          </a:p>
        </p:txBody>
      </p:sp>
      <p:sp>
        <p:nvSpPr>
          <p:cNvPr id="4" name="Freeform 4"/>
          <p:cNvSpPr/>
          <p:nvPr/>
        </p:nvSpPr>
        <p:spPr>
          <a:xfrm>
            <a:off x="555261" y="7844518"/>
            <a:ext cx="2229539" cy="2229539"/>
          </a:xfrm>
          <a:custGeom>
            <a:avLst/>
            <a:gdLst/>
            <a:ahLst/>
            <a:cxnLst/>
            <a:rect l="l" t="t" r="r" b="b"/>
            <a:pathLst>
              <a:path w="2229539" h="2229539">
                <a:moveTo>
                  <a:pt x="0" y="0"/>
                </a:moveTo>
                <a:lnTo>
                  <a:pt x="2229539" y="0"/>
                </a:lnTo>
                <a:lnTo>
                  <a:pt x="2229539" y="2229540"/>
                </a:lnTo>
                <a:lnTo>
                  <a:pt x="0" y="22295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grpSp>
        <p:nvGrpSpPr>
          <p:cNvPr id="5" name="Group 5"/>
          <p:cNvGrpSpPr/>
          <p:nvPr/>
        </p:nvGrpSpPr>
        <p:grpSpPr>
          <a:xfrm>
            <a:off x="3070550" y="8959288"/>
            <a:ext cx="11405411" cy="1289855"/>
            <a:chOff x="0" y="0"/>
            <a:chExt cx="15207214" cy="1719806"/>
          </a:xfrm>
        </p:grpSpPr>
        <p:sp>
          <p:nvSpPr>
            <p:cNvPr id="6" name="Freeform 6"/>
            <p:cNvSpPr/>
            <p:nvPr/>
          </p:nvSpPr>
          <p:spPr>
            <a:xfrm>
              <a:off x="0" y="461236"/>
              <a:ext cx="4299286" cy="1130324"/>
            </a:xfrm>
            <a:custGeom>
              <a:avLst/>
              <a:gdLst/>
              <a:ahLst/>
              <a:cxnLst/>
              <a:rect l="l" t="t" r="r" b="b"/>
              <a:pathLst>
                <a:path w="4299286" h="1130324">
                  <a:moveTo>
                    <a:pt x="0" y="0"/>
                  </a:moveTo>
                  <a:lnTo>
                    <a:pt x="4299286" y="0"/>
                  </a:lnTo>
                  <a:lnTo>
                    <a:pt x="4299286" y="1130324"/>
                  </a:lnTo>
                  <a:lnTo>
                    <a:pt x="0" y="1130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9284" b="-9284"/>
              </a:stretch>
            </a:blipFill>
          </p:spPr>
          <p:txBody>
            <a:bodyPr/>
            <a:lstStyle/>
            <a:p>
              <a:endParaRPr lang="pt-PT"/>
            </a:p>
          </p:txBody>
        </p:sp>
        <p:sp>
          <p:nvSpPr>
            <p:cNvPr id="7" name="Freeform 7"/>
            <p:cNvSpPr/>
            <p:nvPr/>
          </p:nvSpPr>
          <p:spPr>
            <a:xfrm>
              <a:off x="4182611" y="0"/>
              <a:ext cx="1719806" cy="1719806"/>
            </a:xfrm>
            <a:custGeom>
              <a:avLst/>
              <a:gdLst/>
              <a:ahLst/>
              <a:cxnLst/>
              <a:rect l="l" t="t" r="r" b="b"/>
              <a:pathLst>
                <a:path w="1719806" h="1719806">
                  <a:moveTo>
                    <a:pt x="0" y="0"/>
                  </a:moveTo>
                  <a:lnTo>
                    <a:pt x="1719806" y="0"/>
                  </a:lnTo>
                  <a:lnTo>
                    <a:pt x="1719806" y="1719806"/>
                  </a:lnTo>
                  <a:lnTo>
                    <a:pt x="0" y="17198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pt-PT"/>
            </a:p>
          </p:txBody>
        </p:sp>
        <p:sp>
          <p:nvSpPr>
            <p:cNvPr id="8" name="Freeform 8"/>
            <p:cNvSpPr/>
            <p:nvPr/>
          </p:nvSpPr>
          <p:spPr>
            <a:xfrm>
              <a:off x="6160205" y="589303"/>
              <a:ext cx="3779724" cy="713654"/>
            </a:xfrm>
            <a:custGeom>
              <a:avLst/>
              <a:gdLst/>
              <a:ahLst/>
              <a:cxnLst/>
              <a:rect l="l" t="t" r="r" b="b"/>
              <a:pathLst>
                <a:path w="3779724" h="713654">
                  <a:moveTo>
                    <a:pt x="0" y="0"/>
                  </a:moveTo>
                  <a:lnTo>
                    <a:pt x="3779724" y="0"/>
                  </a:lnTo>
                  <a:lnTo>
                    <a:pt x="3779724" y="713654"/>
                  </a:lnTo>
                  <a:lnTo>
                    <a:pt x="0" y="7136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pt-PT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310385" y="234706"/>
              <a:ext cx="1432817" cy="2402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76"/>
                </a:lnSpc>
                <a:spcBef>
                  <a:spcPct val="0"/>
                </a:spcBef>
              </a:pPr>
              <a:r>
                <a:rPr lang="en-US" sz="1276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Organization: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5209957" y="234706"/>
              <a:ext cx="942144" cy="2402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76"/>
                </a:lnSpc>
                <a:spcBef>
                  <a:spcPct val="0"/>
                </a:spcBef>
              </a:pPr>
              <a:r>
                <a:rPr lang="en-US" sz="1276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Partners:</a:t>
              </a:r>
            </a:p>
          </p:txBody>
        </p:sp>
        <p:sp>
          <p:nvSpPr>
            <p:cNvPr id="11" name="Freeform 11"/>
            <p:cNvSpPr/>
            <p:nvPr/>
          </p:nvSpPr>
          <p:spPr>
            <a:xfrm>
              <a:off x="10203269" y="513117"/>
              <a:ext cx="5003945" cy="967311"/>
            </a:xfrm>
            <a:custGeom>
              <a:avLst/>
              <a:gdLst/>
              <a:ahLst/>
              <a:cxnLst/>
              <a:rect l="l" t="t" r="r" b="b"/>
              <a:pathLst>
                <a:path w="5003945" h="967311">
                  <a:moveTo>
                    <a:pt x="0" y="0"/>
                  </a:moveTo>
                  <a:lnTo>
                    <a:pt x="5003945" y="0"/>
                  </a:lnTo>
                  <a:lnTo>
                    <a:pt x="5003945" y="967311"/>
                  </a:lnTo>
                  <a:lnTo>
                    <a:pt x="0" y="967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r="-53092"/>
              </a:stretch>
            </a:blipFill>
          </p:spPr>
          <p:txBody>
            <a:bodyPr/>
            <a:lstStyle/>
            <a:p>
              <a:endParaRPr lang="pt-PT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0689823" y="345301"/>
              <a:ext cx="4030836" cy="2115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41"/>
                </a:lnSpc>
                <a:spcBef>
                  <a:spcPct val="0"/>
                </a:spcBef>
              </a:pPr>
              <a:r>
                <a:rPr lang="en-US" sz="1041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More info: https://recuperarportugal.gov.pt/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4759718" y="0"/>
            <a:ext cx="3728290" cy="10287000"/>
            <a:chOff x="0" y="0"/>
            <a:chExt cx="4275074" cy="1179567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275074" cy="11795671"/>
            </a:xfrm>
            <a:custGeom>
              <a:avLst/>
              <a:gdLst/>
              <a:ahLst/>
              <a:cxnLst/>
              <a:rect l="l" t="t" r="r" b="b"/>
              <a:pathLst>
                <a:path w="4275074" h="11795671">
                  <a:moveTo>
                    <a:pt x="4275074" y="0"/>
                  </a:moveTo>
                  <a:lnTo>
                    <a:pt x="2736723" y="11795671"/>
                  </a:lnTo>
                  <a:lnTo>
                    <a:pt x="0" y="11795671"/>
                  </a:lnTo>
                  <a:lnTo>
                    <a:pt x="1520444" y="0"/>
                  </a:lnTo>
                  <a:lnTo>
                    <a:pt x="4275074" y="0"/>
                  </a:lnTo>
                  <a:close/>
                </a:path>
              </a:pathLst>
            </a:custGeom>
            <a:blipFill>
              <a:blip r:embed="rId8"/>
              <a:stretch>
                <a:fillRect l="-122448" r="-122448"/>
              </a:stretch>
            </a:blipFill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5448075" y="5883788"/>
            <a:ext cx="3699783" cy="6564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459"/>
              </a:lnSpc>
            </a:pPr>
            <a:r>
              <a:rPr lang="en-US" sz="385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Armando Levy</a:t>
            </a:r>
            <a:endParaRPr lang="en-US" sz="3899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4525250" y="6528037"/>
            <a:ext cx="5244348" cy="662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9"/>
              </a:lnSpc>
            </a:pPr>
            <a:r>
              <a:rPr lang="en-US" sz="385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levy@rodi.pt</a:t>
            </a:r>
            <a:endParaRPr lang="en-US" sz="3899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4468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pt-PT"/>
          </a:p>
        </p:txBody>
      </p:sp>
      <p:grpSp>
        <p:nvGrpSpPr>
          <p:cNvPr id="3" name="Group 3"/>
          <p:cNvGrpSpPr/>
          <p:nvPr/>
        </p:nvGrpSpPr>
        <p:grpSpPr>
          <a:xfrm>
            <a:off x="10889960" y="-541995"/>
            <a:ext cx="7715937" cy="11370990"/>
            <a:chOff x="0" y="0"/>
            <a:chExt cx="3790950" cy="5586730"/>
          </a:xfrm>
        </p:grpSpPr>
        <p:sp>
          <p:nvSpPr>
            <p:cNvPr id="4" name="Freeform 4"/>
            <p:cNvSpPr/>
            <p:nvPr/>
          </p:nvSpPr>
          <p:spPr>
            <a:xfrm>
              <a:off x="158750" y="158750"/>
              <a:ext cx="3473450" cy="5269230"/>
            </a:xfrm>
            <a:custGeom>
              <a:avLst/>
              <a:gdLst/>
              <a:ahLst/>
              <a:cxnLst/>
              <a:rect l="l" t="t" r="r" b="b"/>
              <a:pathLst>
                <a:path w="3473450" h="5269230">
                  <a:moveTo>
                    <a:pt x="0" y="0"/>
                  </a:moveTo>
                  <a:lnTo>
                    <a:pt x="3473450" y="0"/>
                  </a:lnTo>
                  <a:lnTo>
                    <a:pt x="3473450" y="5269230"/>
                  </a:lnTo>
                  <a:lnTo>
                    <a:pt x="0" y="526923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849087" y="4624453"/>
            <a:ext cx="9530030" cy="41242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35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Founded in 1952, RODI is a Portuguese company of international renown, standing out in the production of cycling components and the manufacturing of products for the construction sector, such as kitchen and bathroom goods. </a:t>
            </a:r>
            <a:endParaRPr lang="pt-PT" dirty="0">
              <a:ea typeface="Calibri"/>
              <a:cs typeface="Calibri"/>
            </a:endParaRPr>
          </a:p>
          <a:p>
            <a:pPr algn="just"/>
            <a:endParaRPr lang="en-US" sz="335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just"/>
            <a:endParaRPr lang="en-US" sz="335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640F51-9985-CA04-99BA-3D5C45879EF6}"/>
              </a:ext>
            </a:extLst>
          </p:cNvPr>
          <p:cNvSpPr txBox="1"/>
          <p:nvPr/>
        </p:nvSpPr>
        <p:spPr>
          <a:xfrm>
            <a:off x="14173200" y="4856402"/>
            <a:ext cx="1905000" cy="5741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IMAGE</a:t>
            </a:r>
          </a:p>
        </p:txBody>
      </p:sp>
      <p:pic>
        <p:nvPicPr>
          <p:cNvPr id="9" name="Imagem 8" descr="Uma imagem com nuvem, ar livre, céu, árvore&#10;&#10;Os conteúdos gerados por IA poderão estar incorretos.">
            <a:extLst>
              <a:ext uri="{FF2B5EF4-FFF2-40B4-BE49-F238E27FC236}">
                <a16:creationId xmlns:a16="http://schemas.microsoft.com/office/drawing/2014/main" id="{20E3E909-F7D0-1843-1B5B-99BB2647A01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353" t="768" b="-2879"/>
          <a:stretch>
            <a:fillRect/>
          </a:stretch>
        </p:blipFill>
        <p:spPr>
          <a:xfrm>
            <a:off x="11049000" y="0"/>
            <a:ext cx="14000409" cy="10661811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122510E4-C0A3-B96E-77A6-6A60AFBA8CEA}"/>
              </a:ext>
            </a:extLst>
          </p:cNvPr>
          <p:cNvSpPr txBox="1"/>
          <p:nvPr/>
        </p:nvSpPr>
        <p:spPr>
          <a:xfrm>
            <a:off x="-5735" y="676275"/>
            <a:ext cx="11235390" cy="28315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</a:rPr>
              <a:t>Rodi, a world </a:t>
            </a:r>
            <a:endParaRPr lang="pt-PT" dirty="0">
              <a:ea typeface="Calibri"/>
              <a:cs typeface="Calibri"/>
            </a:endParaRPr>
          </a:p>
          <a:p>
            <a:pPr algn="ctr"/>
            <a:r>
              <a:rPr lang="en-US" sz="9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</a:rPr>
              <a:t>of possibilities</a:t>
            </a:r>
            <a:endParaRPr lang="en-US" dirty="0">
              <a:ea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3" name="TextBox 3"/>
          <p:cNvSpPr txBox="1"/>
          <p:nvPr/>
        </p:nvSpPr>
        <p:spPr>
          <a:xfrm>
            <a:off x="1961961" y="676275"/>
            <a:ext cx="14403959" cy="15521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</a:rPr>
              <a:t>Rodi Industries group</a:t>
            </a:r>
          </a:p>
        </p:txBody>
      </p:sp>
      <p:pic>
        <p:nvPicPr>
          <p:cNvPr id="8" name="Imagem 7" descr="Uma imagem com texto, captura de ecrã, Tipo de letra, número&#10;&#10;Os conteúdos gerados por IA poderão estar incorretos.">
            <a:extLst>
              <a:ext uri="{FF2B5EF4-FFF2-40B4-BE49-F238E27FC236}">
                <a16:creationId xmlns:a16="http://schemas.microsoft.com/office/drawing/2014/main" id="{12BED1A8-D6CB-934E-6D87-2D897624824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447" t="-66" r="-431" b="19257"/>
          <a:stretch>
            <a:fillRect/>
          </a:stretch>
        </p:blipFill>
        <p:spPr>
          <a:xfrm>
            <a:off x="14468" y="2962396"/>
            <a:ext cx="18285202" cy="504153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5" name="TextBox 5"/>
          <p:cNvSpPr txBox="1"/>
          <p:nvPr/>
        </p:nvSpPr>
        <p:spPr>
          <a:xfrm>
            <a:off x="2906942" y="460892"/>
            <a:ext cx="12376207" cy="15521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 dirty="0">
                <a:solidFill>
                  <a:srgbClr val="000000"/>
                </a:solidFill>
                <a:latin typeface="Calibri (MS) Bold"/>
                <a:cs typeface="Calibri (MS) Bold"/>
                <a:sym typeface="Calibri (MS) Bold"/>
              </a:rPr>
              <a:t>Our cycling numbers</a:t>
            </a:r>
            <a:endParaRPr lang="pt-PT" dirty="0"/>
          </a:p>
        </p:txBody>
      </p:sp>
      <p:sp>
        <p:nvSpPr>
          <p:cNvPr id="6" name="TextBox 6"/>
          <p:cNvSpPr txBox="1"/>
          <p:nvPr/>
        </p:nvSpPr>
        <p:spPr>
          <a:xfrm>
            <a:off x="9368062" y="3277607"/>
            <a:ext cx="7949174" cy="67281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ts val="4759"/>
              </a:lnSpc>
              <a:buFont typeface="Arial"/>
              <a:buChar char="•"/>
            </a:pPr>
            <a:r>
              <a:rPr lang="en-US" sz="335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72 years of</a:t>
            </a:r>
            <a:r>
              <a:rPr lang="en-US" sz="3350" b="1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history</a:t>
            </a:r>
            <a:endParaRPr lang="pt-PT"/>
          </a:p>
          <a:p>
            <a:pPr>
              <a:lnSpc>
                <a:spcPts val="4759"/>
              </a:lnSpc>
            </a:pPr>
            <a:endParaRPr lang="en-US" sz="3350" dirty="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marL="457200" indent="-457200">
              <a:lnSpc>
                <a:spcPts val="4759"/>
              </a:lnSpc>
              <a:buFont typeface="Arial"/>
              <a:buChar char="•"/>
            </a:pPr>
            <a:r>
              <a:rPr lang="en-US" sz="335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2 cycling </a:t>
            </a:r>
            <a:r>
              <a:rPr lang="en-US" sz="3350" b="1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brands</a:t>
            </a:r>
          </a:p>
          <a:p>
            <a:pPr>
              <a:lnSpc>
                <a:spcPts val="4759"/>
              </a:lnSpc>
            </a:pPr>
            <a:endParaRPr lang="en-US" sz="3350" dirty="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marL="457200" indent="-457200">
              <a:lnSpc>
                <a:spcPts val="4759"/>
              </a:lnSpc>
              <a:buFont typeface="Arial"/>
              <a:buChar char="•"/>
            </a:pPr>
            <a:r>
              <a:rPr lang="en-US" sz="335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86.524 </a:t>
            </a:r>
            <a:r>
              <a:rPr lang="en-US" sz="3350" b="1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total area</a:t>
            </a:r>
            <a:r>
              <a:rPr lang="en-US" sz="335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(sqm)</a:t>
            </a:r>
          </a:p>
          <a:p>
            <a:pPr marL="457200" indent="-457200">
              <a:lnSpc>
                <a:spcPts val="4759"/>
              </a:lnSpc>
              <a:buFont typeface="Arial"/>
              <a:buChar char="•"/>
            </a:pPr>
            <a:endParaRPr lang="en-US" sz="3350" dirty="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marL="457200" indent="-457200">
              <a:lnSpc>
                <a:spcPts val="4759"/>
              </a:lnSpc>
              <a:buFont typeface="Arial"/>
              <a:buChar char="•"/>
            </a:pPr>
            <a:r>
              <a:rPr lang="en-US" sz="3350" b="1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3M rims</a:t>
            </a:r>
            <a:r>
              <a:rPr lang="en-US" sz="335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/ year production capacity</a:t>
            </a:r>
          </a:p>
          <a:p>
            <a:pPr marL="457200" indent="-457200">
              <a:lnSpc>
                <a:spcPts val="4759"/>
              </a:lnSpc>
              <a:buFont typeface="Arial"/>
              <a:buChar char="•"/>
            </a:pPr>
            <a:endParaRPr lang="en-US" sz="3350" dirty="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marL="457200" indent="-457200">
              <a:lnSpc>
                <a:spcPts val="4759"/>
              </a:lnSpc>
              <a:buFont typeface="Arial"/>
              <a:buChar char="•"/>
            </a:pPr>
            <a:r>
              <a:rPr lang="en-US" sz="3350" b="1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400k wheels</a:t>
            </a:r>
            <a:r>
              <a:rPr lang="en-US" sz="335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/ year production capacity</a:t>
            </a:r>
          </a:p>
          <a:p>
            <a:pPr marL="457200" indent="-457200">
              <a:lnSpc>
                <a:spcPts val="4759"/>
              </a:lnSpc>
              <a:buFont typeface="Arial"/>
              <a:buChar char="•"/>
            </a:pPr>
            <a:endParaRPr lang="en-US" sz="3350" dirty="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</p:txBody>
      </p:sp>
      <p:pic>
        <p:nvPicPr>
          <p:cNvPr id="10" name="Imagem 9" descr="Uma imagem com pessoa, vestuário, interior, óculos&#10;&#10;Os conteúdos gerados por IA poderão estar incorretos.">
            <a:extLst>
              <a:ext uri="{FF2B5EF4-FFF2-40B4-BE49-F238E27FC236}">
                <a16:creationId xmlns:a16="http://schemas.microsoft.com/office/drawing/2014/main" id="{63A5B6BD-6C15-9C59-A7F1-F550ED4E6F0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913" t="12" r="12425"/>
          <a:stretch>
            <a:fillRect/>
          </a:stretch>
        </p:blipFill>
        <p:spPr>
          <a:xfrm>
            <a:off x="289193" y="2714151"/>
            <a:ext cx="8551872" cy="729743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9" name="TextBox 9"/>
          <p:cNvSpPr txBox="1"/>
          <p:nvPr/>
        </p:nvSpPr>
        <p:spPr>
          <a:xfrm>
            <a:off x="3755288" y="411576"/>
            <a:ext cx="10886936" cy="15521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How we do it</a:t>
            </a:r>
            <a:endParaRPr lang="en-US" sz="9200" b="1" dirty="0">
              <a:solidFill>
                <a:srgbClr val="000000"/>
              </a:solidFill>
              <a:latin typeface="Calibri (MS) Bold"/>
              <a:ea typeface="Calibri (MS) Bold"/>
              <a:cs typeface="Calibri (MS)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3736727" y="6656455"/>
            <a:ext cx="3008678" cy="16036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35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11 rim forming lines </a:t>
            </a:r>
            <a:endParaRPr lang="pt-PT" dirty="0">
              <a:sym typeface="Open Sans"/>
            </a:endParaRPr>
          </a:p>
          <a:p>
            <a:pPr algn="ctr">
              <a:lnSpc>
                <a:spcPts val="4759"/>
              </a:lnSpc>
            </a:pPr>
            <a:endParaRPr lang="en-US" sz="3350" dirty="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7777609" y="6656455"/>
            <a:ext cx="2732782" cy="2634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335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Production capacity of </a:t>
            </a:r>
            <a:endParaRPr lang="pt-PT" dirty="0">
              <a:sym typeface="Open Sans"/>
            </a:endParaRPr>
          </a:p>
          <a:p>
            <a:pPr algn="ctr"/>
            <a:r>
              <a:rPr lang="en-US" sz="335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2.800 wheels per day</a:t>
            </a:r>
            <a:endParaRPr lang="en-US" dirty="0">
              <a:sym typeface="Open Sans"/>
            </a:endParaRPr>
          </a:p>
          <a:p>
            <a:pPr algn="ctr">
              <a:lnSpc>
                <a:spcPts val="4759"/>
              </a:lnSpc>
            </a:pPr>
            <a:endParaRPr lang="en-US" sz="335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683514" y="6656455"/>
            <a:ext cx="2732782" cy="2634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335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Production capacity of 15.000 rims per day</a:t>
            </a:r>
            <a:endParaRPr lang="pt-PT" dirty="0">
              <a:sym typeface="Open Sans"/>
            </a:endParaRPr>
          </a:p>
          <a:p>
            <a:pPr algn="ctr">
              <a:lnSpc>
                <a:spcPts val="4759"/>
              </a:lnSpc>
            </a:pPr>
            <a:endParaRPr lang="en-US" sz="3350" dirty="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</p:txBody>
      </p:sp>
      <p:pic>
        <p:nvPicPr>
          <p:cNvPr id="20" name="Imagem 19" descr="Uma imagem com preto, escuridão&#10;&#10;Os conteúdos gerados por IA poderão estar incorretos.">
            <a:extLst>
              <a:ext uri="{FF2B5EF4-FFF2-40B4-BE49-F238E27FC236}">
                <a16:creationId xmlns:a16="http://schemas.microsoft.com/office/drawing/2014/main" id="{AA737DF2-06F7-B68A-65DC-6872F2A95C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14951" y="3764511"/>
            <a:ext cx="1476375" cy="1457325"/>
          </a:xfrm>
          <a:prstGeom prst="rect">
            <a:avLst/>
          </a:prstGeom>
        </p:spPr>
      </p:pic>
      <p:pic>
        <p:nvPicPr>
          <p:cNvPr id="21" name="Imagem 20" descr="Uma imagem com preto, escuridão&#10;&#10;Os conteúdos gerados por IA poderão estar incorretos.">
            <a:extLst>
              <a:ext uri="{FF2B5EF4-FFF2-40B4-BE49-F238E27FC236}">
                <a16:creationId xmlns:a16="http://schemas.microsoft.com/office/drawing/2014/main" id="{63D26C62-927B-2C09-747A-6C03D7CF10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5143" y="3678786"/>
            <a:ext cx="1638300" cy="1628775"/>
          </a:xfrm>
          <a:prstGeom prst="rect">
            <a:avLst/>
          </a:prstGeom>
        </p:spPr>
      </p:pic>
      <p:pic>
        <p:nvPicPr>
          <p:cNvPr id="22" name="Imagem 21" descr="Uma imagem com preto, escuridão&#10;&#10;Os conteúdos gerados por IA poderão estar incorretos.">
            <a:extLst>
              <a:ext uri="{FF2B5EF4-FFF2-40B4-BE49-F238E27FC236}">
                <a16:creationId xmlns:a16="http://schemas.microsoft.com/office/drawing/2014/main" id="{CB253835-AD1F-C61F-76B1-B74641F6DB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0182" y="3678786"/>
            <a:ext cx="1628775" cy="162877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4F3EA7-295E-643B-95B0-39FDFDAFEA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7C0CFEC-D36F-3AF1-0934-8F51EF024F6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67FE730E-95BE-1A06-6477-C34BE372C688}"/>
              </a:ext>
            </a:extLst>
          </p:cNvPr>
          <p:cNvSpPr txBox="1"/>
          <p:nvPr/>
        </p:nvSpPr>
        <p:spPr>
          <a:xfrm>
            <a:off x="3755288" y="411576"/>
            <a:ext cx="10886936" cy="15521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How we do it</a:t>
            </a:r>
            <a:endParaRPr lang="en-US" sz="9200" b="1" dirty="0">
              <a:solidFill>
                <a:srgbClr val="000000"/>
              </a:solidFill>
              <a:latin typeface="Calibri (MS) Bold"/>
              <a:ea typeface="Calibri (MS) Bold"/>
              <a:cs typeface="Calibri (MS) Bold"/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DFA5D9DF-98A4-DF40-4908-CE40D95F46B0}"/>
              </a:ext>
            </a:extLst>
          </p:cNvPr>
          <p:cNvSpPr txBox="1"/>
          <p:nvPr/>
        </p:nvSpPr>
        <p:spPr>
          <a:xfrm>
            <a:off x="13736727" y="6656455"/>
            <a:ext cx="3008678" cy="36657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35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Production of in-house designs and customization capacity</a:t>
            </a:r>
            <a:endParaRPr lang="pt-PT" dirty="0">
              <a:solidFill>
                <a:srgbClr val="000000"/>
              </a:solidFill>
              <a:latin typeface="Calibri"/>
              <a:ea typeface="Calibri"/>
              <a:cs typeface="Calibri"/>
              <a:sym typeface="Open Sans"/>
            </a:endParaRPr>
          </a:p>
          <a:p>
            <a:pPr algn="ctr"/>
            <a:endParaRPr lang="en-US" sz="3350" dirty="0">
              <a:latin typeface="Open Sans"/>
              <a:ea typeface="Open Sans"/>
              <a:cs typeface="Open Sans"/>
            </a:endParaRPr>
          </a:p>
          <a:p>
            <a:pPr algn="ctr">
              <a:lnSpc>
                <a:spcPts val="4759"/>
              </a:lnSpc>
            </a:pPr>
            <a:endParaRPr lang="en-US" sz="3350" dirty="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774F6A4B-4C15-E13C-60B9-510616E216A0}"/>
              </a:ext>
            </a:extLst>
          </p:cNvPr>
          <p:cNvSpPr txBox="1"/>
          <p:nvPr/>
        </p:nvSpPr>
        <p:spPr>
          <a:xfrm>
            <a:off x="7777609" y="6656455"/>
            <a:ext cx="2732782" cy="2062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335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In-house design and production of components </a:t>
            </a:r>
            <a:endParaRPr lang="en-US" sz="335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6EEEDED7-3CF0-8D79-CED0-2CF5269A4948}"/>
              </a:ext>
            </a:extLst>
          </p:cNvPr>
          <p:cNvSpPr txBox="1"/>
          <p:nvPr/>
        </p:nvSpPr>
        <p:spPr>
          <a:xfrm>
            <a:off x="1683514" y="6656455"/>
            <a:ext cx="2732782" cy="2119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335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15 drilling machines</a:t>
            </a:r>
            <a:endParaRPr lang="pt-PT" dirty="0">
              <a:sym typeface="Open Sans"/>
            </a:endParaRPr>
          </a:p>
          <a:p>
            <a:pPr algn="ctr"/>
            <a:endParaRPr lang="en-US" sz="3350" dirty="0">
              <a:latin typeface="Open Sans"/>
              <a:ea typeface="Open Sans"/>
              <a:cs typeface="Open Sans"/>
            </a:endParaRPr>
          </a:p>
          <a:p>
            <a:pPr algn="ctr">
              <a:lnSpc>
                <a:spcPts val="4759"/>
              </a:lnSpc>
            </a:pPr>
            <a:endParaRPr lang="en-US" sz="3350" dirty="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</p:txBody>
      </p:sp>
      <p:pic>
        <p:nvPicPr>
          <p:cNvPr id="3" name="Imagem 2" descr="Uma imagem com preto, escuridão&#10;&#10;Os conteúdos gerados por IA poderão estar incorretos.">
            <a:extLst>
              <a:ext uri="{FF2B5EF4-FFF2-40B4-BE49-F238E27FC236}">
                <a16:creationId xmlns:a16="http://schemas.microsoft.com/office/drawing/2014/main" id="{BA54F500-AC2F-C634-3730-4DD97C9BAE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6844" y="3840710"/>
            <a:ext cx="1695450" cy="1304925"/>
          </a:xfrm>
          <a:prstGeom prst="rect">
            <a:avLst/>
          </a:prstGeom>
        </p:spPr>
      </p:pic>
      <p:pic>
        <p:nvPicPr>
          <p:cNvPr id="4" name="Imagem 3" descr="Uma imagem com preto, escuridão&#10;&#10;Os conteúdos gerados por IA poderão estar incorretos.">
            <a:extLst>
              <a:ext uri="{FF2B5EF4-FFF2-40B4-BE49-F238E27FC236}">
                <a16:creationId xmlns:a16="http://schemas.microsoft.com/office/drawing/2014/main" id="{3376AF3D-58ED-10BB-38AB-424F1F19CE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4264" y="3669259"/>
            <a:ext cx="1638300" cy="1647825"/>
          </a:xfrm>
          <a:prstGeom prst="rect">
            <a:avLst/>
          </a:prstGeom>
        </p:spPr>
      </p:pic>
      <p:pic>
        <p:nvPicPr>
          <p:cNvPr id="5" name="Imagem 4" descr="Uma imagem com preto, escuridão&#10;&#10;Os conteúdos gerados por IA poderão estar incorretos.">
            <a:extLst>
              <a:ext uri="{FF2B5EF4-FFF2-40B4-BE49-F238E27FC236}">
                <a16:creationId xmlns:a16="http://schemas.microsoft.com/office/drawing/2014/main" id="{14129641-B638-6DC1-3889-73E8344FD8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43046" y="3834470"/>
            <a:ext cx="904875" cy="15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3374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pt-PT"/>
          </a:p>
        </p:txBody>
      </p:sp>
      <p:grpSp>
        <p:nvGrpSpPr>
          <p:cNvPr id="3" name="Group 3"/>
          <p:cNvGrpSpPr/>
          <p:nvPr/>
        </p:nvGrpSpPr>
        <p:grpSpPr>
          <a:xfrm>
            <a:off x="-339181" y="-541995"/>
            <a:ext cx="7715937" cy="11370990"/>
            <a:chOff x="0" y="0"/>
            <a:chExt cx="3790950" cy="5586730"/>
          </a:xfrm>
        </p:grpSpPr>
        <p:sp>
          <p:nvSpPr>
            <p:cNvPr id="4" name="Freeform 4"/>
            <p:cNvSpPr/>
            <p:nvPr/>
          </p:nvSpPr>
          <p:spPr>
            <a:xfrm>
              <a:off x="158750" y="158750"/>
              <a:ext cx="3473450" cy="5269230"/>
            </a:xfrm>
            <a:custGeom>
              <a:avLst/>
              <a:gdLst/>
              <a:ahLst/>
              <a:cxnLst/>
              <a:rect l="l" t="t" r="r" b="b"/>
              <a:pathLst>
                <a:path w="3473450" h="5269230">
                  <a:moveTo>
                    <a:pt x="0" y="0"/>
                  </a:moveTo>
                  <a:lnTo>
                    <a:pt x="3473450" y="0"/>
                  </a:lnTo>
                  <a:lnTo>
                    <a:pt x="3473450" y="5269230"/>
                  </a:lnTo>
                  <a:lnTo>
                    <a:pt x="0" y="526923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8055978" y="676275"/>
            <a:ext cx="9313679" cy="15521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 dirty="0">
                <a:solidFill>
                  <a:srgbClr val="000000"/>
                </a:solidFill>
                <a:latin typeface="Calibri (MS) Bold"/>
                <a:cs typeface="Calibri (MS) Bold"/>
                <a:sym typeface="Calibri (MS) Bold"/>
              </a:rPr>
              <a:t>Main challenges</a:t>
            </a:r>
            <a:endParaRPr lang="pt-PT" dirty="0"/>
          </a:p>
        </p:txBody>
      </p:sp>
      <p:sp>
        <p:nvSpPr>
          <p:cNvPr id="6" name="TextBox 6"/>
          <p:cNvSpPr txBox="1"/>
          <p:nvPr/>
        </p:nvSpPr>
        <p:spPr>
          <a:xfrm>
            <a:off x="8201297" y="3006933"/>
            <a:ext cx="9165302" cy="5212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350" b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Dependence on external supply chains</a:t>
            </a:r>
            <a:endParaRPr lang="pt-PT" b="1" dirty="0">
              <a:ea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 sz="335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The sector has experienced disruptions in global logistics, with delays and rising costs (especially since the pandemic).</a:t>
            </a:r>
            <a:endParaRPr lang="en-US" dirty="0">
              <a:ea typeface="Calibri"/>
              <a:cs typeface="Calibri"/>
            </a:endParaRPr>
          </a:p>
          <a:p>
            <a:endParaRPr lang="en-US" sz="3350" dirty="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r>
              <a:rPr lang="en-US" sz="3350" b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Limited control over critical components</a:t>
            </a:r>
            <a:endParaRPr lang="en-US" b="1" dirty="0">
              <a:ea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 sz="335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Especially hubs, which previously hindered innovation and created third-party dependencies.</a:t>
            </a:r>
            <a:endParaRPr lang="en-US" dirty="0">
              <a:ea typeface="Calibri"/>
              <a:cs typeface="Calibri"/>
            </a:endParaRPr>
          </a:p>
          <a:p>
            <a:pPr>
              <a:lnSpc>
                <a:spcPts val="4759"/>
              </a:lnSpc>
            </a:pPr>
            <a:endParaRPr lang="en-US" sz="3350" dirty="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A41B48-366F-87BD-44DF-AFD78E36AF71}"/>
              </a:ext>
            </a:extLst>
          </p:cNvPr>
          <p:cNvSpPr txBox="1"/>
          <p:nvPr/>
        </p:nvSpPr>
        <p:spPr>
          <a:xfrm>
            <a:off x="1752600" y="3695700"/>
            <a:ext cx="1905000" cy="5741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IMAGE</a:t>
            </a:r>
          </a:p>
        </p:txBody>
      </p:sp>
      <p:pic>
        <p:nvPicPr>
          <p:cNvPr id="8" name="Imagem 7" descr="Uma imagem com transporte, aro, roda, pneu&#10;&#10;Os conteúdos gerados por IA poderão estar incorretos.">
            <a:extLst>
              <a:ext uri="{FF2B5EF4-FFF2-40B4-BE49-F238E27FC236}">
                <a16:creationId xmlns:a16="http://schemas.microsoft.com/office/drawing/2014/main" id="{00337FB6-8EDB-8AAC-A77D-C05317B518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45548" y="-1970"/>
            <a:ext cx="10350718" cy="1029094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3290AC-D9F1-9750-177F-EAD49EA18B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DD76DE4-9FB6-E3DA-3E8F-6F9E668B31C4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pt-PT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EB15AE66-9FB7-FAD6-1EB5-3B7E32359DD5}"/>
              </a:ext>
            </a:extLst>
          </p:cNvPr>
          <p:cNvGrpSpPr/>
          <p:nvPr/>
        </p:nvGrpSpPr>
        <p:grpSpPr>
          <a:xfrm>
            <a:off x="-339181" y="-541995"/>
            <a:ext cx="7715937" cy="11370990"/>
            <a:chOff x="0" y="0"/>
            <a:chExt cx="3790950" cy="558673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BC7614B-F951-D527-E51D-441978142E12}"/>
                </a:ext>
              </a:extLst>
            </p:cNvPr>
            <p:cNvSpPr/>
            <p:nvPr/>
          </p:nvSpPr>
          <p:spPr>
            <a:xfrm>
              <a:off x="158750" y="158750"/>
              <a:ext cx="3473450" cy="5269230"/>
            </a:xfrm>
            <a:custGeom>
              <a:avLst/>
              <a:gdLst/>
              <a:ahLst/>
              <a:cxnLst/>
              <a:rect l="l" t="t" r="r" b="b"/>
              <a:pathLst>
                <a:path w="3473450" h="5269230">
                  <a:moveTo>
                    <a:pt x="0" y="0"/>
                  </a:moveTo>
                  <a:lnTo>
                    <a:pt x="3473450" y="0"/>
                  </a:lnTo>
                  <a:lnTo>
                    <a:pt x="3473450" y="5269230"/>
                  </a:lnTo>
                  <a:lnTo>
                    <a:pt x="0" y="526923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5" name="TextBox 5">
            <a:extLst>
              <a:ext uri="{FF2B5EF4-FFF2-40B4-BE49-F238E27FC236}">
                <a16:creationId xmlns:a16="http://schemas.microsoft.com/office/drawing/2014/main" id="{A3124E1C-62BD-D44C-3A2B-A3459C3EC78C}"/>
              </a:ext>
            </a:extLst>
          </p:cNvPr>
          <p:cNvSpPr txBox="1"/>
          <p:nvPr/>
        </p:nvSpPr>
        <p:spPr>
          <a:xfrm>
            <a:off x="8055978" y="676275"/>
            <a:ext cx="9313679" cy="15521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 dirty="0">
                <a:solidFill>
                  <a:srgbClr val="000000"/>
                </a:solidFill>
                <a:latin typeface="Calibri (MS) Bold"/>
                <a:cs typeface="Calibri (MS) Bold"/>
                <a:sym typeface="Calibri (MS) Bold"/>
              </a:rPr>
              <a:t>Main challenges</a:t>
            </a:r>
            <a:endParaRPr lang="pt-PT" dirty="0"/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873D917C-F2C1-8D0D-0A54-26D69EEBFE56}"/>
              </a:ext>
            </a:extLst>
          </p:cNvPr>
          <p:cNvSpPr txBox="1"/>
          <p:nvPr/>
        </p:nvSpPr>
        <p:spPr>
          <a:xfrm>
            <a:off x="8201297" y="3006933"/>
            <a:ext cx="9165302" cy="61863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350" b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Growing demand for durability and sustainability</a:t>
            </a:r>
            <a:endParaRPr lang="pt-PT" dirty="0"/>
          </a:p>
          <a:p>
            <a:pPr marL="457200" indent="-457200">
              <a:buFont typeface="Arial"/>
              <a:buChar char="•"/>
            </a:pPr>
            <a:r>
              <a:rPr lang="en-US" sz="335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Cyclists and OEMs are increasingly seeking products that are not only high-performing but also durable, serviceable, and environmentally responsible.</a:t>
            </a:r>
            <a:endParaRPr lang="en-US" dirty="0">
              <a:ea typeface="Calibri"/>
              <a:cs typeface="Calibri"/>
            </a:endParaRPr>
          </a:p>
          <a:p>
            <a:endParaRPr lang="en-US" sz="3350" dirty="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r>
              <a:rPr lang="en-US" sz="3350" b="1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Market </a:t>
            </a:r>
            <a:r>
              <a:rPr lang="en-US" sz="3350" b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slowdown and stock saturation</a:t>
            </a:r>
            <a:endParaRPr lang="en-US" b="1">
              <a:ea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 sz="335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Many retailers are holding excess inventory, delaying new orders and slowing market entry for new products.</a:t>
            </a:r>
            <a:endParaRPr lang="en-US" dirty="0">
              <a:ea typeface="Calibri"/>
              <a:cs typeface="Calibri"/>
            </a:endParaRPr>
          </a:p>
          <a:p>
            <a:endParaRPr lang="en-US" sz="3350" dirty="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840CAF-FD02-99BA-B84C-E06CBDDCB66C}"/>
              </a:ext>
            </a:extLst>
          </p:cNvPr>
          <p:cNvSpPr txBox="1"/>
          <p:nvPr/>
        </p:nvSpPr>
        <p:spPr>
          <a:xfrm>
            <a:off x="1752600" y="3695700"/>
            <a:ext cx="1905000" cy="5741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IMAGE</a:t>
            </a:r>
          </a:p>
        </p:txBody>
      </p:sp>
      <p:pic>
        <p:nvPicPr>
          <p:cNvPr id="9" name="Imagem 8" descr="Uma imagem com aço, bicicleta, bicla&#10;&#10;Os conteúdos gerados por IA poderão estar incorretos.">
            <a:extLst>
              <a:ext uri="{FF2B5EF4-FFF2-40B4-BE49-F238E27FC236}">
                <a16:creationId xmlns:a16="http://schemas.microsoft.com/office/drawing/2014/main" id="{92A132DB-C118-E318-987C-43A4739E74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69224" y="0"/>
            <a:ext cx="9144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7858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3" name="TextBox 3"/>
          <p:cNvSpPr txBox="1"/>
          <p:nvPr/>
        </p:nvSpPr>
        <p:spPr>
          <a:xfrm>
            <a:off x="3615560" y="676275"/>
            <a:ext cx="7629194" cy="15521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Our strategy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31848" y="2868985"/>
            <a:ext cx="13402284" cy="67018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350" b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Investment in innovation and in-house engineering</a:t>
            </a:r>
            <a:endParaRPr lang="en-US" sz="2800" b="1" dirty="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marL="457200" indent="-457200">
              <a:buFont typeface="Arial"/>
              <a:buChar char="•"/>
            </a:pPr>
            <a:r>
              <a:rPr lang="en-US" sz="335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Development of a proprietary ratchet hub system, focused on performance, durability, and easy service.</a:t>
            </a:r>
            <a:endParaRPr lang="en-US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 sz="335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Collaboration with partners like Hydro to develop custom </a:t>
            </a:r>
            <a:r>
              <a:rPr lang="en-US" sz="335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aluminium</a:t>
            </a:r>
            <a:r>
              <a:rPr lang="en-US" sz="335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alloys with enhanced mechanical properties.</a:t>
            </a:r>
            <a:endParaRPr lang="en-US">
              <a:ea typeface="Calibri"/>
              <a:cs typeface="Calibri"/>
            </a:endParaRPr>
          </a:p>
          <a:p>
            <a:endParaRPr lang="en-US" sz="3350" dirty="0">
              <a:latin typeface="Open Sans"/>
              <a:ea typeface="Open Sans"/>
              <a:cs typeface="Open Sans"/>
            </a:endParaRPr>
          </a:p>
          <a:p>
            <a:r>
              <a:rPr lang="en-US" sz="3350" b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European and sustainable manufacturing</a:t>
            </a:r>
            <a:endParaRPr lang="en-US" b="1">
              <a:ea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 sz="335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All production is based in Portugal, reducing emissions and improving supply chain resilience.</a:t>
            </a:r>
            <a:endParaRPr lang="en-US" dirty="0">
              <a:ea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 sz="335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Internalised</a:t>
            </a:r>
            <a:r>
              <a:rPr lang="en-US" sz="335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surface treatments (e.g. </a:t>
            </a:r>
            <a:r>
              <a:rPr lang="en-US" sz="335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anodising</a:t>
            </a:r>
            <a:r>
              <a:rPr lang="en-US" sz="335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), oil recovery systems, water-saving technologies, and recycled </a:t>
            </a:r>
            <a:r>
              <a:rPr lang="en-US" sz="335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aluminium</a:t>
            </a:r>
            <a:r>
              <a:rPr lang="en-US" sz="335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are part of the sustainability roadmap.</a:t>
            </a:r>
            <a:endParaRPr lang="en-US" dirty="0">
              <a:ea typeface="Calibri"/>
              <a:cs typeface="Calibri"/>
            </a:endParaRPr>
          </a:p>
          <a:p>
            <a:endParaRPr lang="en-US" sz="3350" dirty="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13988658" y="0"/>
            <a:ext cx="3728290" cy="10287000"/>
            <a:chOff x="0" y="0"/>
            <a:chExt cx="4275074" cy="1179567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5074" cy="11795671"/>
            </a:xfrm>
            <a:custGeom>
              <a:avLst/>
              <a:gdLst/>
              <a:ahLst/>
              <a:cxnLst/>
              <a:rect l="l" t="t" r="r" b="b"/>
              <a:pathLst>
                <a:path w="4275074" h="11795671">
                  <a:moveTo>
                    <a:pt x="4275074" y="0"/>
                  </a:moveTo>
                  <a:lnTo>
                    <a:pt x="2736723" y="11795671"/>
                  </a:lnTo>
                  <a:lnTo>
                    <a:pt x="0" y="11795671"/>
                  </a:lnTo>
                  <a:lnTo>
                    <a:pt x="1520444" y="0"/>
                  </a:lnTo>
                  <a:lnTo>
                    <a:pt x="4275074" y="0"/>
                  </a:lnTo>
                  <a:close/>
                </a:path>
              </a:pathLst>
            </a:custGeom>
            <a:blipFill>
              <a:blip r:embed="rId3"/>
              <a:stretch>
                <a:fillRect l="-122448" r="-122448"/>
              </a:stretch>
            </a:blipFill>
          </p:spPr>
          <p:txBody>
            <a:bodyPr/>
            <a:lstStyle/>
            <a:p>
              <a:endParaRPr lang="pt-PT"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C694D451530026448EFD3612FA850684" ma:contentTypeVersion="9" ma:contentTypeDescription="Criar um novo documento." ma:contentTypeScope="" ma:versionID="3b603ef3b96c3218163f9ed1a97fd77a">
  <xsd:schema xmlns:xsd="http://www.w3.org/2001/XMLSchema" xmlns:xs="http://www.w3.org/2001/XMLSchema" xmlns:p="http://schemas.microsoft.com/office/2006/metadata/properties" xmlns:ns2="99016ee0-3be7-4d2d-be76-916828f92227" targetNamespace="http://schemas.microsoft.com/office/2006/metadata/properties" ma:root="true" ma:fieldsID="6670690b0a7d4fcdf6e190f991b3c356" ns2:_="">
    <xsd:import namespace="99016ee0-3be7-4d2d-be76-916828f9222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lcf76f155ced4ddcb4097134ff3c332f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016ee0-3be7-4d2d-be76-916828f9222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2" nillable="true" ma:taxonomy="true" ma:internalName="lcf76f155ced4ddcb4097134ff3c332f" ma:taxonomyFieldName="MediaServiceImageTags" ma:displayName="Etiquetas de Imagem" ma:readOnly="false" ma:fieldId="{5cf76f15-5ced-4ddc-b409-7134ff3c332f}" ma:taxonomyMulti="true" ma:sspId="1fe78960-8770-4d9d-8876-7962ffd25e8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9016ee0-3be7-4d2d-be76-916828f92227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F96B45E-917F-42FB-ABE3-0D7B44399E86}"/>
</file>

<file path=customXml/itemProps2.xml><?xml version="1.0" encoding="utf-8"?>
<ds:datastoreItem xmlns:ds="http://schemas.openxmlformats.org/officeDocument/2006/customXml" ds:itemID="{D620938D-8A4A-4B6D-A43F-26A6736E12C2}"/>
</file>

<file path=customXml/itemProps3.xml><?xml version="1.0" encoding="utf-8"?>
<ds:datastoreItem xmlns:ds="http://schemas.openxmlformats.org/officeDocument/2006/customXml" ds:itemID="{6E4AD655-8A14-4833-8739-2F575F599170}"/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417</Words>
  <Application>Microsoft Office PowerPoint</Application>
  <PresentationFormat>Personalizados</PresentationFormat>
  <Paragraphs>65</Paragraphs>
  <Slides>11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11</vt:i4>
      </vt:variant>
    </vt:vector>
  </HeadingPairs>
  <TitlesOfParts>
    <vt:vector size="21" baseType="lpstr">
      <vt:lpstr>Open Sans Bold</vt:lpstr>
      <vt:lpstr>Arial</vt:lpstr>
      <vt:lpstr>Poppins Bold</vt:lpstr>
      <vt:lpstr>Open Sans</vt:lpstr>
      <vt:lpstr>Calibri</vt:lpstr>
      <vt:lpstr>Calibri (MS) Bold</vt:lpstr>
      <vt:lpstr>Anantason SemiCondensed Bold</vt:lpstr>
      <vt:lpstr>Chunk Five</vt:lpstr>
      <vt:lpstr>Poppins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Layout oradores Conferência Inglês</dc:title>
  <cp:lastModifiedBy>Maria L. Silva</cp:lastModifiedBy>
  <cp:revision>246</cp:revision>
  <dcterms:created xsi:type="dcterms:W3CDTF">2006-08-16T00:00:00Z</dcterms:created>
  <dcterms:modified xsi:type="dcterms:W3CDTF">2025-05-28T11:34:40Z</dcterms:modified>
  <dc:identifier>DAGm4B9aRxU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0x010100C694D451530026448EFD3612FA850684</vt:lpwstr>
  </property>
</Properties>
</file>