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9"/>
  </p:notesMasterIdLst>
  <p:sldIdLst>
    <p:sldId id="268" r:id="rId5"/>
    <p:sldId id="372" r:id="rId6"/>
    <p:sldId id="269" r:id="rId7"/>
    <p:sldId id="350" r:id="rId8"/>
    <p:sldId id="270" r:id="rId9"/>
    <p:sldId id="353" r:id="rId10"/>
    <p:sldId id="354" r:id="rId11"/>
    <p:sldId id="367" r:id="rId12"/>
    <p:sldId id="357" r:id="rId13"/>
    <p:sldId id="358" r:id="rId14"/>
    <p:sldId id="359" r:id="rId15"/>
    <p:sldId id="362" r:id="rId16"/>
    <p:sldId id="275" r:id="rId17"/>
    <p:sldId id="274" r:id="rId18"/>
    <p:sldId id="276" r:id="rId19"/>
    <p:sldId id="277" r:id="rId20"/>
    <p:sldId id="278" r:id="rId21"/>
    <p:sldId id="363" r:id="rId22"/>
    <p:sldId id="364" r:id="rId23"/>
    <p:sldId id="351" r:id="rId24"/>
    <p:sldId id="272" r:id="rId25"/>
    <p:sldId id="370" r:id="rId26"/>
    <p:sldId id="371" r:id="rId27"/>
    <p:sldId id="279" r:id="rId28"/>
  </p:sldIdLst>
  <p:sldSz cx="18288000" cy="10287000"/>
  <p:notesSz cx="6858000" cy="9144000"/>
  <p:embeddedFontLst>
    <p:embeddedFont>
      <p:font typeface="Calibri (MS)" panose="020B0604020202020204" charset="0"/>
      <p:regular r:id="rId30"/>
    </p:embeddedFont>
    <p:embeddedFont>
      <p:font typeface="Raleway" pitchFamily="2" charset="0"/>
      <p:regular r:id="rId31"/>
      <p:bold r:id="rId32"/>
      <p:italic r:id="rId33"/>
      <p:boldItalic r:id="rId34"/>
    </p:embeddedFont>
    <p:embeddedFont>
      <p:font typeface="Raleway Bold" pitchFamily="2" charset="0"/>
      <p:regular r:id="rId35"/>
      <p:bold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E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6B2B09-CA1E-44C8-82C2-9C728D41FB5F}" v="263" dt="2025-05-27T17:37:54.1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9" autoAdjust="0"/>
    <p:restoredTop sz="94660"/>
  </p:normalViewPr>
  <p:slideViewPr>
    <p:cSldViewPr snapToGrid="0">
      <p:cViewPr>
        <p:scale>
          <a:sx n="101" d="100"/>
          <a:sy n="101" d="100"/>
        </p:scale>
        <p:origin x="48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7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D2FA4-DDFD-45B1-8302-96C8E16BF7F3}" type="datetimeFigureOut">
              <a:rPr lang="pt-PT" smtClean="0"/>
              <a:t>27/05/2025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389A9-7FEE-4C79-A15F-356180B62EB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55031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 </a:t>
            </a:r>
            <a:r>
              <a:rPr lang="en-US" err="1"/>
              <a:t>texto</a:t>
            </a:r>
            <a:r>
              <a:rPr lang="en-US"/>
              <a:t> </a:t>
            </a:r>
            <a:r>
              <a:rPr lang="en-US" err="1"/>
              <a:t>foi</a:t>
            </a:r>
            <a:r>
              <a:rPr lang="en-US"/>
              <a:t> </a:t>
            </a:r>
            <a:r>
              <a:rPr lang="en-US" err="1"/>
              <a:t>fornecido</a:t>
            </a:r>
            <a:r>
              <a:rPr lang="en-US"/>
              <a:t> </a:t>
            </a:r>
            <a:r>
              <a:rPr lang="en-US" err="1"/>
              <a:t>por</a:t>
            </a:r>
            <a:r>
              <a:rPr lang="en-US"/>
              <a:t> </a:t>
            </a:r>
            <a:r>
              <a:rPr lang="en-US" err="1"/>
              <a:t>nós</a:t>
            </a:r>
            <a:r>
              <a:rPr lang="en-US"/>
              <a:t> mas </a:t>
            </a:r>
            <a:r>
              <a:rPr lang="en-US" err="1"/>
              <a:t>temos</a:t>
            </a:r>
            <a:r>
              <a:rPr lang="en-US"/>
              <a:t> que </a:t>
            </a:r>
            <a:r>
              <a:rPr lang="en-US" err="1"/>
              <a:t>rever</a:t>
            </a:r>
            <a:endParaRPr lang="en-US"/>
          </a:p>
          <a:p>
            <a:r>
              <a:rPr lang="en-US"/>
              <a:t>Por </a:t>
            </a:r>
            <a:r>
              <a:rPr lang="en-US" err="1"/>
              <a:t>exemplo</a:t>
            </a:r>
            <a:r>
              <a:rPr lang="en-US"/>
              <a:t> para a </a:t>
            </a:r>
            <a:r>
              <a:rPr lang="en-US" err="1"/>
              <a:t>área</a:t>
            </a:r>
            <a:r>
              <a:rPr lang="en-US"/>
              <a:t> dos </a:t>
            </a:r>
            <a:r>
              <a:rPr lang="en-US" err="1"/>
              <a:t>materiais</a:t>
            </a:r>
            <a:r>
              <a:rPr lang="en-US"/>
              <a:t>, o </a:t>
            </a:r>
            <a:r>
              <a:rPr lang="en-US" err="1"/>
              <a:t>objetivo</a:t>
            </a:r>
            <a:r>
              <a:rPr lang="en-US"/>
              <a:t> é </a:t>
            </a:r>
            <a:r>
              <a:rPr lang="en-US" err="1"/>
              <a:t>muito</a:t>
            </a:r>
            <a:r>
              <a:rPr lang="en-US"/>
              <a:t> </a:t>
            </a:r>
            <a:r>
              <a:rPr lang="en-US" err="1"/>
              <a:t>maior</a:t>
            </a:r>
            <a:r>
              <a:rPr lang="en-US"/>
              <a:t> do que </a:t>
            </a:r>
            <a:r>
              <a:rPr lang="en-US" err="1"/>
              <a:t>só</a:t>
            </a:r>
            <a:r>
              <a:rPr lang="en-US"/>
              <a:t> </a:t>
            </a:r>
            <a:r>
              <a:rPr lang="en-US" err="1"/>
              <a:t>definir</a:t>
            </a:r>
            <a:r>
              <a:rPr lang="en-US"/>
              <a:t> </a:t>
            </a:r>
            <a:r>
              <a:rPr lang="en-US" err="1"/>
              <a:t>métodos</a:t>
            </a:r>
            <a:endParaRPr lang="en-US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44E0AE-E1F4-4B33-9F34-27B65F21655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1634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svg"/><Relationship Id="rId7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22.png"/><Relationship Id="rId10" Type="http://schemas.openxmlformats.org/officeDocument/2006/relationships/image" Target="../media/image51.png"/><Relationship Id="rId4" Type="http://schemas.openxmlformats.org/officeDocument/2006/relationships/image" Target="../media/image28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5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7.svg"/><Relationship Id="rId7" Type="http://schemas.openxmlformats.org/officeDocument/2006/relationships/image" Target="../media/image5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22.png"/><Relationship Id="rId10" Type="http://schemas.openxmlformats.org/officeDocument/2006/relationships/image" Target="../media/image60.png"/><Relationship Id="rId4" Type="http://schemas.openxmlformats.org/officeDocument/2006/relationships/image" Target="../media/image28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7.svg"/><Relationship Id="rId7" Type="http://schemas.openxmlformats.org/officeDocument/2006/relationships/image" Target="../media/image6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7.svg"/><Relationship Id="rId7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45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7.svg"/><Relationship Id="rId7" Type="http://schemas.openxmlformats.org/officeDocument/2006/relationships/image" Target="../media/image7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7.svg"/><Relationship Id="rId7" Type="http://schemas.openxmlformats.org/officeDocument/2006/relationships/image" Target="../media/image7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22.png"/><Relationship Id="rId10" Type="http://schemas.openxmlformats.org/officeDocument/2006/relationships/image" Target="../media/image78.jpeg"/><Relationship Id="rId4" Type="http://schemas.openxmlformats.org/officeDocument/2006/relationships/image" Target="../media/image28.png"/><Relationship Id="rId9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27.svg"/><Relationship Id="rId7" Type="http://schemas.openxmlformats.org/officeDocument/2006/relationships/image" Target="../media/image8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7" Type="http://schemas.openxmlformats.org/officeDocument/2006/relationships/image" Target="../media/image8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svg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10" Type="http://schemas.openxmlformats.org/officeDocument/2006/relationships/image" Target="../media/image101.svg"/><Relationship Id="rId4" Type="http://schemas.openxmlformats.org/officeDocument/2006/relationships/image" Target="../media/image95.svg"/><Relationship Id="rId9" Type="http://schemas.openxmlformats.org/officeDocument/2006/relationships/image" Target="../media/image10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6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image" Target="../media/image14.png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emf"/><Relationship Id="rId4" Type="http://schemas.openxmlformats.org/officeDocument/2006/relationships/image" Target="../media/image15.png"/><Relationship Id="rId9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4.svg"/><Relationship Id="rId7" Type="http://schemas.openxmlformats.org/officeDocument/2006/relationships/image" Target="../media/image2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6.png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svg"/><Relationship Id="rId7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27.svg"/><Relationship Id="rId7" Type="http://schemas.openxmlformats.org/officeDocument/2006/relationships/image" Target="../media/image3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7.svg"/><Relationship Id="rId7" Type="http://schemas.openxmlformats.org/officeDocument/2006/relationships/image" Target="../media/image4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28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A547B717-0ED9-ED67-426E-6BF57187606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B2873C27-95DE-D4B8-776F-40606E943E7D}"/>
              </a:ext>
            </a:extLst>
          </p:cNvPr>
          <p:cNvSpPr/>
          <p:nvPr/>
        </p:nvSpPr>
        <p:spPr>
          <a:xfrm>
            <a:off x="3971226" y="3531679"/>
            <a:ext cx="10345548" cy="3223642"/>
          </a:xfrm>
          <a:custGeom>
            <a:avLst/>
            <a:gdLst/>
            <a:ahLst/>
            <a:cxnLst/>
            <a:rect l="l" t="t" r="r" b="b"/>
            <a:pathLst>
              <a:path w="7315200" h="2287663">
                <a:moveTo>
                  <a:pt x="0" y="0"/>
                </a:moveTo>
                <a:lnTo>
                  <a:pt x="7315200" y="0"/>
                </a:lnTo>
                <a:lnTo>
                  <a:pt x="7315200" y="2287663"/>
                </a:lnTo>
                <a:lnTo>
                  <a:pt x="0" y="22876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38F63531-3F26-30DB-80C8-883238697D95}"/>
              </a:ext>
            </a:extLst>
          </p:cNvPr>
          <p:cNvSpPr txBox="1"/>
          <p:nvPr/>
        </p:nvSpPr>
        <p:spPr>
          <a:xfrm>
            <a:off x="882280" y="7985673"/>
            <a:ext cx="2994211" cy="188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endParaRPr dirty="0"/>
          </a:p>
          <a:p>
            <a:pPr algn="l">
              <a:lnSpc>
                <a:spcPts val="2937"/>
              </a:lnSpc>
            </a:pPr>
            <a:r>
              <a:rPr lang="en-US" sz="3028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Ride the Future</a:t>
            </a:r>
          </a:p>
          <a:p>
            <a:pPr algn="l">
              <a:lnSpc>
                <a:spcPts val="2937"/>
              </a:lnSpc>
            </a:pPr>
            <a:endParaRPr lang="en-US" sz="3028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2937"/>
              </a:lnSpc>
            </a:pPr>
            <a:r>
              <a:rPr lang="en-US" sz="3028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www.bikinnov.pt</a:t>
            </a:r>
          </a:p>
          <a:p>
            <a:pPr algn="l">
              <a:lnSpc>
                <a:spcPts val="2937"/>
              </a:lnSpc>
            </a:pPr>
            <a:endParaRPr lang="en-US" sz="3028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" name="Freeform 2">
            <a:extLst>
              <a:ext uri="{FF2B5EF4-FFF2-40B4-BE49-F238E27FC236}">
                <a16:creationId xmlns:a16="http://schemas.microsoft.com/office/drawing/2014/main" id="{2E4BEFD0-2029-E117-C7A7-9EF94469F17E}"/>
              </a:ext>
            </a:extLst>
          </p:cNvPr>
          <p:cNvSpPr/>
          <p:nvPr/>
        </p:nvSpPr>
        <p:spPr>
          <a:xfrm>
            <a:off x="10705215" y="8994609"/>
            <a:ext cx="7958567" cy="1486544"/>
          </a:xfrm>
          <a:custGeom>
            <a:avLst/>
            <a:gdLst/>
            <a:ahLst/>
            <a:cxnLst/>
            <a:rect l="l" t="t" r="r" b="b"/>
            <a:pathLst>
              <a:path w="11772742" h="1486544">
                <a:moveTo>
                  <a:pt x="0" y="0"/>
                </a:moveTo>
                <a:lnTo>
                  <a:pt x="11772742" y="0"/>
                </a:lnTo>
                <a:lnTo>
                  <a:pt x="11772742" y="1486544"/>
                </a:lnTo>
                <a:lnTo>
                  <a:pt x="0" y="14865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47925"/>
            </a:stretch>
          </a:blipFill>
        </p:spPr>
        <p:txBody>
          <a:bodyPr/>
          <a:lstStyle/>
          <a:p>
            <a:endParaRPr lang="pt-P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571" y="8285719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59260" y="707449"/>
            <a:ext cx="2466520" cy="504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Tomography</a:t>
            </a:r>
          </a:p>
        </p:txBody>
      </p:sp>
      <p:sp>
        <p:nvSpPr>
          <p:cNvPr id="6" name="Freeform 6"/>
          <p:cNvSpPr/>
          <p:nvPr/>
        </p:nvSpPr>
        <p:spPr>
          <a:xfrm>
            <a:off x="680037" y="3929466"/>
            <a:ext cx="2413607" cy="2413607"/>
          </a:xfrm>
          <a:custGeom>
            <a:avLst/>
            <a:gdLst/>
            <a:ahLst/>
            <a:cxnLst/>
            <a:rect l="l" t="t" r="r" b="b"/>
            <a:pathLst>
              <a:path w="2413607" h="2413607">
                <a:moveTo>
                  <a:pt x="0" y="0"/>
                </a:moveTo>
                <a:lnTo>
                  <a:pt x="2413607" y="0"/>
                </a:lnTo>
                <a:lnTo>
                  <a:pt x="2413607" y="2413607"/>
                </a:lnTo>
                <a:lnTo>
                  <a:pt x="0" y="2413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7" name="Group 7"/>
          <p:cNvGrpSpPr/>
          <p:nvPr/>
        </p:nvGrpSpPr>
        <p:grpSpPr>
          <a:xfrm>
            <a:off x="711350" y="3960784"/>
            <a:ext cx="2350980" cy="2350971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8513" r="-18513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9" name="Freeform 9"/>
          <p:cNvSpPr/>
          <p:nvPr/>
        </p:nvSpPr>
        <p:spPr>
          <a:xfrm>
            <a:off x="3566512" y="3929466"/>
            <a:ext cx="2413607" cy="2413607"/>
          </a:xfrm>
          <a:custGeom>
            <a:avLst/>
            <a:gdLst/>
            <a:ahLst/>
            <a:cxnLst/>
            <a:rect l="l" t="t" r="r" b="b"/>
            <a:pathLst>
              <a:path w="2413607" h="2413607">
                <a:moveTo>
                  <a:pt x="0" y="0"/>
                </a:moveTo>
                <a:lnTo>
                  <a:pt x="2413606" y="0"/>
                </a:lnTo>
                <a:lnTo>
                  <a:pt x="2413606" y="2413607"/>
                </a:lnTo>
                <a:lnTo>
                  <a:pt x="0" y="2413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0" name="Group 10"/>
          <p:cNvGrpSpPr/>
          <p:nvPr/>
        </p:nvGrpSpPr>
        <p:grpSpPr>
          <a:xfrm>
            <a:off x="3597825" y="3960784"/>
            <a:ext cx="2350980" cy="2350971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r="-6695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2" name="Freeform 12"/>
          <p:cNvSpPr/>
          <p:nvPr/>
        </p:nvSpPr>
        <p:spPr>
          <a:xfrm>
            <a:off x="6456368" y="3929466"/>
            <a:ext cx="2413607" cy="2413607"/>
          </a:xfrm>
          <a:custGeom>
            <a:avLst/>
            <a:gdLst/>
            <a:ahLst/>
            <a:cxnLst/>
            <a:rect l="l" t="t" r="r" b="b"/>
            <a:pathLst>
              <a:path w="2413607" h="2413607">
                <a:moveTo>
                  <a:pt x="0" y="0"/>
                </a:moveTo>
                <a:lnTo>
                  <a:pt x="2413607" y="0"/>
                </a:lnTo>
                <a:lnTo>
                  <a:pt x="2413607" y="2413607"/>
                </a:lnTo>
                <a:lnTo>
                  <a:pt x="0" y="2413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3" name="Group 13"/>
          <p:cNvGrpSpPr/>
          <p:nvPr/>
        </p:nvGrpSpPr>
        <p:grpSpPr>
          <a:xfrm>
            <a:off x="6487682" y="3960784"/>
            <a:ext cx="2350980" cy="2350971"/>
            <a:chOff x="0" y="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11428" r="-1142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5" name="Freeform 15"/>
          <p:cNvSpPr/>
          <p:nvPr/>
        </p:nvSpPr>
        <p:spPr>
          <a:xfrm>
            <a:off x="9346225" y="3929466"/>
            <a:ext cx="2413607" cy="2413607"/>
          </a:xfrm>
          <a:custGeom>
            <a:avLst/>
            <a:gdLst/>
            <a:ahLst/>
            <a:cxnLst/>
            <a:rect l="l" t="t" r="r" b="b"/>
            <a:pathLst>
              <a:path w="2413607" h="2413607">
                <a:moveTo>
                  <a:pt x="0" y="0"/>
                </a:moveTo>
                <a:lnTo>
                  <a:pt x="2413607" y="0"/>
                </a:lnTo>
                <a:lnTo>
                  <a:pt x="2413607" y="2413607"/>
                </a:lnTo>
                <a:lnTo>
                  <a:pt x="0" y="2413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6" name="Group 16"/>
          <p:cNvGrpSpPr/>
          <p:nvPr/>
        </p:nvGrpSpPr>
        <p:grpSpPr>
          <a:xfrm>
            <a:off x="9377538" y="3960784"/>
            <a:ext cx="2350980" cy="2350971"/>
            <a:chOff x="0" y="0"/>
            <a:chExt cx="6350000" cy="63499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11782" r="-11782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275925" y="3929466"/>
            <a:ext cx="2413607" cy="2413607"/>
          </a:xfrm>
          <a:custGeom>
            <a:avLst/>
            <a:gdLst/>
            <a:ahLst/>
            <a:cxnLst/>
            <a:rect l="l" t="t" r="r" b="b"/>
            <a:pathLst>
              <a:path w="2413607" h="2413607">
                <a:moveTo>
                  <a:pt x="0" y="0"/>
                </a:moveTo>
                <a:lnTo>
                  <a:pt x="2413606" y="0"/>
                </a:lnTo>
                <a:lnTo>
                  <a:pt x="2413606" y="2413607"/>
                </a:lnTo>
                <a:lnTo>
                  <a:pt x="0" y="2413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9" name="Group 19"/>
          <p:cNvGrpSpPr/>
          <p:nvPr/>
        </p:nvGrpSpPr>
        <p:grpSpPr>
          <a:xfrm>
            <a:off x="12264657" y="3992102"/>
            <a:ext cx="2350980" cy="2350971"/>
            <a:chOff x="0" y="0"/>
            <a:chExt cx="6350000" cy="63499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42228" r="-4222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1" name="Freeform 21"/>
          <p:cNvSpPr/>
          <p:nvPr/>
        </p:nvSpPr>
        <p:spPr>
          <a:xfrm>
            <a:off x="15194356" y="3960784"/>
            <a:ext cx="2413607" cy="2413607"/>
          </a:xfrm>
          <a:custGeom>
            <a:avLst/>
            <a:gdLst/>
            <a:ahLst/>
            <a:cxnLst/>
            <a:rect l="l" t="t" r="r" b="b"/>
            <a:pathLst>
              <a:path w="2413607" h="2413607">
                <a:moveTo>
                  <a:pt x="0" y="0"/>
                </a:moveTo>
                <a:lnTo>
                  <a:pt x="2413607" y="0"/>
                </a:lnTo>
                <a:lnTo>
                  <a:pt x="2413607" y="2413607"/>
                </a:lnTo>
                <a:lnTo>
                  <a:pt x="0" y="24136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22" name="Group 22"/>
          <p:cNvGrpSpPr/>
          <p:nvPr/>
        </p:nvGrpSpPr>
        <p:grpSpPr>
          <a:xfrm>
            <a:off x="15222931" y="3992102"/>
            <a:ext cx="2350980" cy="2350971"/>
            <a:chOff x="0" y="0"/>
            <a:chExt cx="6350000" cy="63499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1"/>
              <a:stretch>
                <a:fillRect t="-2865" b="-2865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912413" y="6533573"/>
            <a:ext cx="2016716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Porosity and crack analysis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3909447" y="6533573"/>
            <a:ext cx="1651536" cy="1332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fr-FR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Fibre orientation </a:t>
            </a:r>
            <a:r>
              <a:rPr lang="fr-FR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analysis</a:t>
            </a:r>
            <a:r>
              <a:rPr lang="fr-FR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in composites</a:t>
            </a:r>
            <a:endParaRPr lang="en-US" sz="189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831351" y="6533573"/>
            <a:ext cx="1663642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Analysing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powders and porous materials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639418" y="6562148"/>
            <a:ext cx="2114252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Battery analysis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304889" y="6570758"/>
            <a:ext cx="2384643" cy="166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Creation of reliable meshes for computer simulations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5274928" y="6589808"/>
            <a:ext cx="2252464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Dimensional Analysis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78310" y="1363736"/>
            <a:ext cx="6459239" cy="2395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Identification and non-destructive </a:t>
            </a:r>
            <a:r>
              <a:rPr lang="en-US" sz="18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characterisation</a:t>
            </a:r>
            <a:r>
              <a:rPr lang="en-US" sz="18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of:</a:t>
            </a:r>
          </a:p>
          <a:p>
            <a:pPr algn="just">
              <a:lnSpc>
                <a:spcPts val="2659"/>
              </a:lnSpc>
            </a:pPr>
            <a:endParaRPr lang="en-US" sz="1899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  <a:p>
            <a:pPr marL="410209" lvl="1" indent="-205105" algn="just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Internal Defects</a:t>
            </a:r>
          </a:p>
          <a:p>
            <a:pPr marL="410209" lvl="1" indent="-205105" algn="just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Porosity</a:t>
            </a:r>
          </a:p>
          <a:p>
            <a:pPr marL="410209" lvl="1" indent="-205105" algn="just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Inclusions</a:t>
            </a:r>
          </a:p>
          <a:p>
            <a:pPr marL="410209" lvl="1" indent="-205105" algn="just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Fractures</a:t>
            </a:r>
          </a:p>
          <a:p>
            <a:pPr marL="410209" lvl="1" indent="-205105" algn="just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Structural integrity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C0E76-00B3-3E69-6E70-07FD6DA3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0B2992A-2152-67AB-1B62-865F21C7DF6A}"/>
              </a:ext>
            </a:extLst>
          </p:cNvPr>
          <p:cNvSpPr/>
          <p:nvPr/>
        </p:nvSpPr>
        <p:spPr>
          <a:xfrm>
            <a:off x="201421" y="8351363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72C7040-D749-790A-5424-FAA17D061CDE}"/>
              </a:ext>
            </a:extLst>
          </p:cNvPr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092AB8D9-BAAA-144E-22B3-30E313205BDD}"/>
              </a:ext>
            </a:extLst>
          </p:cNvPr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737C0819-7A08-34D2-05C8-EFC9710107B7}"/>
              </a:ext>
            </a:extLst>
          </p:cNvPr>
          <p:cNvSpPr txBox="1"/>
          <p:nvPr/>
        </p:nvSpPr>
        <p:spPr>
          <a:xfrm>
            <a:off x="934792" y="870253"/>
            <a:ext cx="11300387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pt-PT" sz="2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Exposure</a:t>
            </a:r>
            <a:r>
              <a:rPr lang="pt-PT" sz="2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to </a:t>
            </a:r>
            <a:r>
              <a:rPr lang="pt-PT" sz="2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environmental</a:t>
            </a:r>
            <a:r>
              <a:rPr lang="pt-PT" sz="2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pt-PT" sz="2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conditions</a:t>
            </a:r>
            <a:endParaRPr lang="en-US" sz="2999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3403FEAA-09E1-5CCC-FF78-37917B74727D}"/>
              </a:ext>
            </a:extLst>
          </p:cNvPr>
          <p:cNvGrpSpPr/>
          <p:nvPr/>
        </p:nvGrpSpPr>
        <p:grpSpPr>
          <a:xfrm>
            <a:off x="10139679" y="3695700"/>
            <a:ext cx="4191000" cy="4014846"/>
            <a:chOff x="10729936" y="4122569"/>
            <a:chExt cx="4726418" cy="4708694"/>
          </a:xfrm>
        </p:grpSpPr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74EF8732-8693-D9B6-72DB-247ACE03527D}"/>
                </a:ext>
              </a:extLst>
            </p:cNvPr>
            <p:cNvSpPr/>
            <p:nvPr/>
          </p:nvSpPr>
          <p:spPr>
            <a:xfrm>
              <a:off x="10729936" y="4122569"/>
              <a:ext cx="4726418" cy="4708694"/>
            </a:xfrm>
            <a:custGeom>
              <a:avLst/>
              <a:gdLst/>
              <a:ahLst/>
              <a:cxnLst/>
              <a:rect l="l" t="t" r="r" b="b"/>
              <a:pathLst>
                <a:path w="3196297" h="3184311">
                  <a:moveTo>
                    <a:pt x="0" y="0"/>
                  </a:moveTo>
                  <a:lnTo>
                    <a:pt x="3196297" y="0"/>
                  </a:lnTo>
                  <a:lnTo>
                    <a:pt x="3196297" y="3184311"/>
                  </a:lnTo>
                  <a:lnTo>
                    <a:pt x="0" y="318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06A39F81-D2AD-2F22-7281-DA55C7094EF1}"/>
                </a:ext>
              </a:extLst>
            </p:cNvPr>
            <p:cNvGrpSpPr/>
            <p:nvPr/>
          </p:nvGrpSpPr>
          <p:grpSpPr>
            <a:xfrm>
              <a:off x="10960545" y="4254887"/>
              <a:ext cx="4265200" cy="4344749"/>
              <a:chOff x="0" y="0"/>
              <a:chExt cx="1064919" cy="812800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A6517954-892C-F862-89C2-418B067C358E}"/>
                  </a:ext>
                </a:extLst>
              </p:cNvPr>
              <p:cNvSpPr/>
              <p:nvPr/>
            </p:nvSpPr>
            <p:spPr>
              <a:xfrm>
                <a:off x="0" y="0"/>
                <a:ext cx="1064919" cy="812800"/>
              </a:xfrm>
              <a:prstGeom prst="ellipse">
                <a:avLst/>
              </a:prstGeom>
              <a:blipFill>
                <a:blip r:embed="rId6"/>
                <a:stretch>
                  <a:fillRect l="-17844" r="-17844"/>
                </a:stretch>
              </a:blip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PT"/>
              </a:p>
            </p:txBody>
          </p:sp>
        </p:grpSp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AB846ED3-6491-8390-4CD6-418F3F70C001}"/>
              </a:ext>
            </a:extLst>
          </p:cNvPr>
          <p:cNvGrpSpPr/>
          <p:nvPr/>
        </p:nvGrpSpPr>
        <p:grpSpPr>
          <a:xfrm>
            <a:off x="3948273" y="3695701"/>
            <a:ext cx="4191000" cy="4014846"/>
            <a:chOff x="3707197" y="4690619"/>
            <a:chExt cx="3196297" cy="3184311"/>
          </a:xfrm>
        </p:grpSpPr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3C448B22-351B-5B12-2602-2D29A7E0C763}"/>
                </a:ext>
              </a:extLst>
            </p:cNvPr>
            <p:cNvSpPr/>
            <p:nvPr/>
          </p:nvSpPr>
          <p:spPr>
            <a:xfrm>
              <a:off x="3707197" y="4690619"/>
              <a:ext cx="3196297" cy="3184311"/>
            </a:xfrm>
            <a:custGeom>
              <a:avLst/>
              <a:gdLst/>
              <a:ahLst/>
              <a:cxnLst/>
              <a:rect l="l" t="t" r="r" b="b"/>
              <a:pathLst>
                <a:path w="3196297" h="3184311">
                  <a:moveTo>
                    <a:pt x="0" y="0"/>
                  </a:moveTo>
                  <a:lnTo>
                    <a:pt x="3196297" y="0"/>
                  </a:lnTo>
                  <a:lnTo>
                    <a:pt x="3196297" y="3184311"/>
                  </a:lnTo>
                  <a:lnTo>
                    <a:pt x="0" y="3184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  <p:pic>
          <p:nvPicPr>
            <p:cNvPr id="28" name="Imagem 27" descr="Uma imagem com interior, design, máquina&#10;&#10;Os conteúdos gerados por IA poderão estar incorretos.">
              <a:extLst>
                <a:ext uri="{FF2B5EF4-FFF2-40B4-BE49-F238E27FC236}">
                  <a16:creationId xmlns:a16="http://schemas.microsoft.com/office/drawing/2014/main" id="{54884FAA-D9C8-5E61-97D8-22532552E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4778" y="4912542"/>
              <a:ext cx="2821133" cy="2740464"/>
            </a:xfrm>
            <a:prstGeom prst="ellipse">
              <a:avLst/>
            </a:prstGeom>
          </p:spPr>
        </p:pic>
      </p:grpSp>
      <p:sp>
        <p:nvSpPr>
          <p:cNvPr id="32" name="TextBox 6">
            <a:extLst>
              <a:ext uri="{FF2B5EF4-FFF2-40B4-BE49-F238E27FC236}">
                <a16:creationId xmlns:a16="http://schemas.microsoft.com/office/drawing/2014/main" id="{7008A20D-569C-0FFE-DC94-34812E027F3B}"/>
              </a:ext>
            </a:extLst>
          </p:cNvPr>
          <p:cNvSpPr txBox="1"/>
          <p:nvPr/>
        </p:nvSpPr>
        <p:spPr>
          <a:xfrm>
            <a:off x="3948273" y="8040079"/>
            <a:ext cx="41910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400" dirty="0">
                <a:latin typeface="Calibri (MS)"/>
                <a:ea typeface="Calibri (MS)"/>
                <a:cs typeface="Calibri (MS)"/>
                <a:sym typeface="Calibri (MS)"/>
              </a:rPr>
              <a:t>Thermal and UV Shock Chamber 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C2AC76B2-A99D-B841-1035-1A047619DA9C}"/>
              </a:ext>
            </a:extLst>
          </p:cNvPr>
          <p:cNvSpPr txBox="1"/>
          <p:nvPr/>
        </p:nvSpPr>
        <p:spPr>
          <a:xfrm>
            <a:off x="10874783" y="7992282"/>
            <a:ext cx="348565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400" dirty="0">
                <a:latin typeface="Calibri (MS)"/>
                <a:ea typeface="Calibri (MS)"/>
                <a:cs typeface="Calibri (MS)"/>
                <a:sym typeface="Calibri (MS)"/>
              </a:rPr>
              <a:t>Walk In</a:t>
            </a: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2ADBD2F4-7A70-6D91-95AE-B179D2900CDC}"/>
              </a:ext>
            </a:extLst>
          </p:cNvPr>
          <p:cNvSpPr txBox="1"/>
          <p:nvPr/>
        </p:nvSpPr>
        <p:spPr>
          <a:xfrm>
            <a:off x="934793" y="1610496"/>
            <a:ext cx="14914808" cy="1702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 algn="just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Extreme cycles of temperature variation, alternating between conditions of intense cold and high heat.</a:t>
            </a:r>
          </a:p>
          <a:p>
            <a:pPr marL="410209" lvl="1" indent="-205105" algn="just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Testing and validation of components exposed to ultraviolet radiation, ensuring the long-term performance of both materials and coatings.</a:t>
            </a:r>
          </a:p>
          <a:p>
            <a:pPr marL="410209" lvl="1" indent="-205105" algn="just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Simulation of environmental conditions including rain, snow and global radiation tests and protection certifications such as IPX4 and IPX5;</a:t>
            </a:r>
          </a:p>
        </p:txBody>
      </p:sp>
    </p:spTree>
    <p:extLst>
      <p:ext uri="{BB962C8B-B14F-4D97-AF65-F5344CB8AC3E}">
        <p14:creationId xmlns:p14="http://schemas.microsoft.com/office/powerpoint/2010/main" val="2628393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571" y="8285719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657792" y="3347196"/>
            <a:ext cx="2775518" cy="2775518"/>
          </a:xfrm>
          <a:custGeom>
            <a:avLst/>
            <a:gdLst/>
            <a:ahLst/>
            <a:cxnLst/>
            <a:rect l="l" t="t" r="r" b="b"/>
            <a:pathLst>
              <a:path w="2775518" h="2775518">
                <a:moveTo>
                  <a:pt x="0" y="0"/>
                </a:moveTo>
                <a:lnTo>
                  <a:pt x="2775518" y="0"/>
                </a:lnTo>
                <a:lnTo>
                  <a:pt x="2775518" y="2775518"/>
                </a:lnTo>
                <a:lnTo>
                  <a:pt x="0" y="277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693801" y="3383210"/>
            <a:ext cx="2703501" cy="2703490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3576" t="-22384" r="-276584" b="-33465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Freeform 7"/>
          <p:cNvSpPr/>
          <p:nvPr/>
        </p:nvSpPr>
        <p:spPr>
          <a:xfrm>
            <a:off x="4292105" y="3347196"/>
            <a:ext cx="2775518" cy="2775518"/>
          </a:xfrm>
          <a:custGeom>
            <a:avLst/>
            <a:gdLst/>
            <a:ahLst/>
            <a:cxnLst/>
            <a:rect l="l" t="t" r="r" b="b"/>
            <a:pathLst>
              <a:path w="2775518" h="2775518">
                <a:moveTo>
                  <a:pt x="0" y="0"/>
                </a:moveTo>
                <a:lnTo>
                  <a:pt x="2775518" y="0"/>
                </a:lnTo>
                <a:lnTo>
                  <a:pt x="2775518" y="2775518"/>
                </a:lnTo>
                <a:lnTo>
                  <a:pt x="0" y="277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8" name="Group 8"/>
          <p:cNvGrpSpPr/>
          <p:nvPr/>
        </p:nvGrpSpPr>
        <p:grpSpPr>
          <a:xfrm>
            <a:off x="4328114" y="3383210"/>
            <a:ext cx="2703501" cy="2703490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53569" r="-18473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/>
          <p:cNvSpPr/>
          <p:nvPr/>
        </p:nvSpPr>
        <p:spPr>
          <a:xfrm>
            <a:off x="7924873" y="3347196"/>
            <a:ext cx="2775518" cy="2775518"/>
          </a:xfrm>
          <a:custGeom>
            <a:avLst/>
            <a:gdLst/>
            <a:ahLst/>
            <a:cxnLst/>
            <a:rect l="l" t="t" r="r" b="b"/>
            <a:pathLst>
              <a:path w="2775518" h="2775518">
                <a:moveTo>
                  <a:pt x="0" y="0"/>
                </a:moveTo>
                <a:lnTo>
                  <a:pt x="2775518" y="0"/>
                </a:lnTo>
                <a:lnTo>
                  <a:pt x="2775518" y="2775518"/>
                </a:lnTo>
                <a:lnTo>
                  <a:pt x="0" y="277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1" name="Group 11"/>
          <p:cNvGrpSpPr/>
          <p:nvPr/>
        </p:nvGrpSpPr>
        <p:grpSpPr>
          <a:xfrm>
            <a:off x="7960882" y="3383210"/>
            <a:ext cx="2703501" cy="2703490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56142" t="-19708" r="-14677" b="-8406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3" name="Freeform 13"/>
          <p:cNvSpPr/>
          <p:nvPr/>
        </p:nvSpPr>
        <p:spPr>
          <a:xfrm>
            <a:off x="11557641" y="3347196"/>
            <a:ext cx="2775518" cy="2775518"/>
          </a:xfrm>
          <a:custGeom>
            <a:avLst/>
            <a:gdLst/>
            <a:ahLst/>
            <a:cxnLst/>
            <a:rect l="l" t="t" r="r" b="b"/>
            <a:pathLst>
              <a:path w="2775518" h="2775518">
                <a:moveTo>
                  <a:pt x="0" y="0"/>
                </a:moveTo>
                <a:lnTo>
                  <a:pt x="2775518" y="0"/>
                </a:lnTo>
                <a:lnTo>
                  <a:pt x="2775518" y="2775518"/>
                </a:lnTo>
                <a:lnTo>
                  <a:pt x="0" y="277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4" name="Group 14"/>
          <p:cNvGrpSpPr/>
          <p:nvPr/>
        </p:nvGrpSpPr>
        <p:grpSpPr>
          <a:xfrm>
            <a:off x="11593650" y="3383210"/>
            <a:ext cx="2703501" cy="2703490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r="-32832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5098992" y="3347196"/>
            <a:ext cx="2775518" cy="2775518"/>
          </a:xfrm>
          <a:custGeom>
            <a:avLst/>
            <a:gdLst/>
            <a:ahLst/>
            <a:cxnLst/>
            <a:rect l="l" t="t" r="r" b="b"/>
            <a:pathLst>
              <a:path w="2775518" h="2775518">
                <a:moveTo>
                  <a:pt x="0" y="0"/>
                </a:moveTo>
                <a:lnTo>
                  <a:pt x="2775518" y="0"/>
                </a:lnTo>
                <a:lnTo>
                  <a:pt x="2775518" y="2775518"/>
                </a:lnTo>
                <a:lnTo>
                  <a:pt x="0" y="27755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/>
          <p:cNvGrpSpPr/>
          <p:nvPr/>
        </p:nvGrpSpPr>
        <p:grpSpPr>
          <a:xfrm>
            <a:off x="15135001" y="3383210"/>
            <a:ext cx="2703501" cy="2703490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r="-57830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4792" y="738187"/>
            <a:ext cx="6802338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Chemistry and the Environment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34792" y="1440483"/>
            <a:ext cx="14076608" cy="1356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Considering the specificities of the REACH Regulation and the RoHS Directive,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BIKiNNOV's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role will be to support its partners by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analysing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the restrictions to be considered under REACH on a case-by-case basis and conducting laboratory analyses to verify the product's compliance with the legislation in force.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 have a laboratory trained for this purpose.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84078" y="6646589"/>
            <a:ext cx="2922946" cy="863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1"/>
              </a:lnSpc>
              <a:spcBef>
                <a:spcPct val="0"/>
              </a:spcBef>
            </a:pPr>
            <a:r>
              <a:rPr lang="en-US" sz="1643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Determination of heavy metal content:</a:t>
            </a:r>
          </a:p>
          <a:p>
            <a:pPr algn="ctr">
              <a:lnSpc>
                <a:spcPts val="2301"/>
              </a:lnSpc>
              <a:spcBef>
                <a:spcPct val="0"/>
              </a:spcBef>
            </a:pPr>
            <a:r>
              <a:rPr lang="en-US" sz="1643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ICP-MS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4004066" y="6595476"/>
            <a:ext cx="3351595" cy="1156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en-US" sz="16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Determination of phthalate (REACH restriction no. 51) and PAH (REACH restriction no. 50) content:</a:t>
            </a:r>
          </a:p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en-US" sz="16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GC-MS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40764" y="6646589"/>
            <a:ext cx="2753476" cy="1148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01"/>
              </a:lnSpc>
              <a:spcBef>
                <a:spcPct val="0"/>
              </a:spcBef>
            </a:pPr>
            <a:r>
              <a:rPr lang="en-US" sz="1643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Portable non-destructive sample evaluation with RoHS :</a:t>
            </a:r>
          </a:p>
          <a:p>
            <a:pPr algn="ctr">
              <a:lnSpc>
                <a:spcPts val="2301"/>
              </a:lnSpc>
              <a:spcBef>
                <a:spcPct val="0"/>
              </a:spcBef>
            </a:pPr>
            <a:r>
              <a:rPr lang="en-US" sz="1643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XRF + libs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699115" y="6694214"/>
            <a:ext cx="2634045" cy="853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en-US" sz="16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High sensitivity analysis by</a:t>
            </a:r>
          </a:p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en-US" sz="16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WDXRF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5276134" y="6656114"/>
            <a:ext cx="2634045" cy="282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en-US" sz="16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UV visible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421" y="8351363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2637547" y="3735373"/>
            <a:ext cx="3921910" cy="3921910"/>
          </a:xfrm>
          <a:custGeom>
            <a:avLst/>
            <a:gdLst/>
            <a:ahLst/>
            <a:cxnLst/>
            <a:rect l="l" t="t" r="r" b="b"/>
            <a:pathLst>
              <a:path w="3921910" h="3921910">
                <a:moveTo>
                  <a:pt x="0" y="0"/>
                </a:moveTo>
                <a:lnTo>
                  <a:pt x="3921909" y="0"/>
                </a:lnTo>
                <a:lnTo>
                  <a:pt x="3921909" y="3921910"/>
                </a:lnTo>
                <a:lnTo>
                  <a:pt x="0" y="3921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2694431" y="3776737"/>
            <a:ext cx="3820147" cy="3820131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136" r="-25136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Freeform 7"/>
          <p:cNvSpPr/>
          <p:nvPr/>
        </p:nvSpPr>
        <p:spPr>
          <a:xfrm>
            <a:off x="7514702" y="3735373"/>
            <a:ext cx="3921910" cy="3921910"/>
          </a:xfrm>
          <a:custGeom>
            <a:avLst/>
            <a:gdLst/>
            <a:ahLst/>
            <a:cxnLst/>
            <a:rect l="l" t="t" r="r" b="b"/>
            <a:pathLst>
              <a:path w="3921910" h="3921910">
                <a:moveTo>
                  <a:pt x="0" y="0"/>
                </a:moveTo>
                <a:lnTo>
                  <a:pt x="3921910" y="0"/>
                </a:lnTo>
                <a:lnTo>
                  <a:pt x="3921910" y="3921910"/>
                </a:lnTo>
                <a:lnTo>
                  <a:pt x="0" y="3921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8" name="Group 8"/>
          <p:cNvGrpSpPr/>
          <p:nvPr/>
        </p:nvGrpSpPr>
        <p:grpSpPr>
          <a:xfrm>
            <a:off x="7561134" y="3786262"/>
            <a:ext cx="3820147" cy="3820131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426667" y="3735373"/>
            <a:ext cx="3921910" cy="3921910"/>
          </a:xfrm>
          <a:custGeom>
            <a:avLst/>
            <a:gdLst/>
            <a:ahLst/>
            <a:cxnLst/>
            <a:rect l="l" t="t" r="r" b="b"/>
            <a:pathLst>
              <a:path w="3921910" h="3921910">
                <a:moveTo>
                  <a:pt x="0" y="0"/>
                </a:moveTo>
                <a:lnTo>
                  <a:pt x="3921909" y="0"/>
                </a:lnTo>
                <a:lnTo>
                  <a:pt x="3921909" y="3921910"/>
                </a:lnTo>
                <a:lnTo>
                  <a:pt x="0" y="3921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1" name="Group 11"/>
          <p:cNvGrpSpPr/>
          <p:nvPr/>
        </p:nvGrpSpPr>
        <p:grpSpPr>
          <a:xfrm>
            <a:off x="12473099" y="3786262"/>
            <a:ext cx="3820147" cy="3820131"/>
            <a:chOff x="0" y="0"/>
            <a:chExt cx="6350000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45987" r="-45987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4792" y="870253"/>
            <a:ext cx="11300387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Sensorisation</a:t>
            </a:r>
            <a:endParaRPr lang="en-US" sz="2999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960733" y="1425968"/>
            <a:ext cx="13823540" cy="101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Instrumenting products with sensors allows precise data to be collected during tests and trials. This approach is essential for validating simulation models, improving safety and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optimising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the performance of components and structures.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35741" y="7847783"/>
            <a:ext cx="3956456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Strain Gauges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17711" y="7847783"/>
            <a:ext cx="3956456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Load Cells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763657" y="7847783"/>
            <a:ext cx="1929250" cy="3179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Accelerometers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421" y="8351363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4449183" y="3173093"/>
            <a:ext cx="3921910" cy="3921910"/>
          </a:xfrm>
          <a:custGeom>
            <a:avLst/>
            <a:gdLst/>
            <a:ahLst/>
            <a:cxnLst/>
            <a:rect l="l" t="t" r="r" b="b"/>
            <a:pathLst>
              <a:path w="3921910" h="3921910">
                <a:moveTo>
                  <a:pt x="0" y="0"/>
                </a:moveTo>
                <a:lnTo>
                  <a:pt x="3921910" y="0"/>
                </a:lnTo>
                <a:lnTo>
                  <a:pt x="3921910" y="3921910"/>
                </a:lnTo>
                <a:lnTo>
                  <a:pt x="0" y="3921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4486357" y="3223982"/>
            <a:ext cx="3820147" cy="3820131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3711" r="-33711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Freeform 7"/>
          <p:cNvSpPr/>
          <p:nvPr/>
        </p:nvSpPr>
        <p:spPr>
          <a:xfrm>
            <a:off x="9326339" y="3173093"/>
            <a:ext cx="3921910" cy="3921910"/>
          </a:xfrm>
          <a:custGeom>
            <a:avLst/>
            <a:gdLst/>
            <a:ahLst/>
            <a:cxnLst/>
            <a:rect l="l" t="t" r="r" b="b"/>
            <a:pathLst>
              <a:path w="3921910" h="3921910">
                <a:moveTo>
                  <a:pt x="0" y="0"/>
                </a:moveTo>
                <a:lnTo>
                  <a:pt x="3921909" y="0"/>
                </a:lnTo>
                <a:lnTo>
                  <a:pt x="3921909" y="3921910"/>
                </a:lnTo>
                <a:lnTo>
                  <a:pt x="0" y="39219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8" name="Group 8"/>
          <p:cNvGrpSpPr/>
          <p:nvPr/>
        </p:nvGrpSpPr>
        <p:grpSpPr>
          <a:xfrm>
            <a:off x="9372771" y="3223982"/>
            <a:ext cx="3820147" cy="3820131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7150" r="-27150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4792" y="870253"/>
            <a:ext cx="11300387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Modelling and Simulation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59260" y="1440483"/>
            <a:ext cx="14585540" cy="101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Modelling and finite element simulation are essential tools in engineering and science for predicting the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behaviour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of complex physical systems. This approach makes it possible to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analyse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structures, fluids, heat transfer and other physical phenomena accurately and efficiently.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547378" y="7285503"/>
            <a:ext cx="3956456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Modelling a support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29348" y="7285503"/>
            <a:ext cx="3956456" cy="33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Simulating a support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421" y="8351363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3609180" y="2597148"/>
            <a:ext cx="5534820" cy="5534820"/>
          </a:xfrm>
          <a:custGeom>
            <a:avLst/>
            <a:gdLst/>
            <a:ahLst/>
            <a:cxnLst/>
            <a:rect l="l" t="t" r="r" b="b"/>
            <a:pathLst>
              <a:path w="5534820" h="5534820">
                <a:moveTo>
                  <a:pt x="0" y="0"/>
                </a:moveTo>
                <a:lnTo>
                  <a:pt x="5534820" y="0"/>
                </a:lnTo>
                <a:lnTo>
                  <a:pt x="5534820" y="5534820"/>
                </a:lnTo>
                <a:lnTo>
                  <a:pt x="0" y="5534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3689458" y="2655524"/>
            <a:ext cx="5391206" cy="539118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6609" r="-16609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Freeform 7"/>
          <p:cNvSpPr/>
          <p:nvPr/>
        </p:nvSpPr>
        <p:spPr>
          <a:xfrm>
            <a:off x="10739330" y="2810326"/>
            <a:ext cx="3691028" cy="3691028"/>
          </a:xfrm>
          <a:custGeom>
            <a:avLst/>
            <a:gdLst/>
            <a:ahLst/>
            <a:cxnLst/>
            <a:rect l="l" t="t" r="r" b="b"/>
            <a:pathLst>
              <a:path w="3691028" h="3691028">
                <a:moveTo>
                  <a:pt x="0" y="0"/>
                </a:moveTo>
                <a:lnTo>
                  <a:pt x="3691028" y="0"/>
                </a:lnTo>
                <a:lnTo>
                  <a:pt x="3691028" y="3691029"/>
                </a:lnTo>
                <a:lnTo>
                  <a:pt x="0" y="36910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8" name="Group 8"/>
          <p:cNvGrpSpPr/>
          <p:nvPr/>
        </p:nvGrpSpPr>
        <p:grpSpPr>
          <a:xfrm>
            <a:off x="10841519" y="2912522"/>
            <a:ext cx="3486651" cy="3486637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34845" r="-34845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/>
          <p:cNvSpPr/>
          <p:nvPr/>
        </p:nvSpPr>
        <p:spPr>
          <a:xfrm rot="4877355" flipH="1" flipV="1">
            <a:off x="9462726" y="5353628"/>
            <a:ext cx="1009428" cy="3017312"/>
          </a:xfrm>
          <a:custGeom>
            <a:avLst/>
            <a:gdLst/>
            <a:ahLst/>
            <a:cxnLst/>
            <a:rect l="l" t="t" r="r" b="b"/>
            <a:pathLst>
              <a:path w="1009428" h="3017312">
                <a:moveTo>
                  <a:pt x="1009428" y="3017312"/>
                </a:moveTo>
                <a:lnTo>
                  <a:pt x="0" y="3017312"/>
                </a:lnTo>
                <a:lnTo>
                  <a:pt x="0" y="0"/>
                </a:lnTo>
                <a:lnTo>
                  <a:pt x="1009428" y="0"/>
                </a:lnTo>
                <a:lnTo>
                  <a:pt x="1009428" y="3017312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1" name="TextBox 11"/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4792" y="870253"/>
            <a:ext cx="11300387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Vibrational Analyses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9260" y="1440483"/>
            <a:ext cx="14433140" cy="101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Vibration analysis is a fundamental technique for diagnosing faults,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optimising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performance and ensuring the safety of machines, structures and vehicles. By measuring vibrations, it is possible to identify problems such as misalignment, looseness and wear.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909064" y="8383989"/>
            <a:ext cx="1311542" cy="45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3"/>
              </a:lnSpc>
              <a:spcBef>
                <a:spcPct val="0"/>
              </a:spcBef>
            </a:pPr>
            <a:r>
              <a:rPr lang="en-US" sz="268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Shaker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421" y="8351363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4297544" y="3126541"/>
            <a:ext cx="4538254" cy="4538254"/>
          </a:xfrm>
          <a:custGeom>
            <a:avLst/>
            <a:gdLst/>
            <a:ahLst/>
            <a:cxnLst/>
            <a:rect l="l" t="t" r="r" b="b"/>
            <a:pathLst>
              <a:path w="4538254" h="4538254">
                <a:moveTo>
                  <a:pt x="0" y="0"/>
                </a:moveTo>
                <a:lnTo>
                  <a:pt x="4538254" y="0"/>
                </a:lnTo>
                <a:lnTo>
                  <a:pt x="4538254" y="4538254"/>
                </a:lnTo>
                <a:lnTo>
                  <a:pt x="0" y="453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4363367" y="3174406"/>
            <a:ext cx="4420498" cy="4420481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r="-52714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Freeform 7"/>
          <p:cNvSpPr/>
          <p:nvPr/>
        </p:nvSpPr>
        <p:spPr>
          <a:xfrm>
            <a:off x="9452202" y="3126541"/>
            <a:ext cx="4538254" cy="4538254"/>
          </a:xfrm>
          <a:custGeom>
            <a:avLst/>
            <a:gdLst/>
            <a:ahLst/>
            <a:cxnLst/>
            <a:rect l="l" t="t" r="r" b="b"/>
            <a:pathLst>
              <a:path w="4538254" h="4538254">
                <a:moveTo>
                  <a:pt x="0" y="0"/>
                </a:moveTo>
                <a:lnTo>
                  <a:pt x="4538254" y="0"/>
                </a:lnTo>
                <a:lnTo>
                  <a:pt x="4538254" y="4538254"/>
                </a:lnTo>
                <a:lnTo>
                  <a:pt x="0" y="45382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8" name="Group 8"/>
          <p:cNvGrpSpPr/>
          <p:nvPr/>
        </p:nvGrpSpPr>
        <p:grpSpPr>
          <a:xfrm>
            <a:off x="9505931" y="3185428"/>
            <a:ext cx="4420498" cy="4420481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2219" b="-2219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34792" y="870253"/>
            <a:ext cx="11300387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Digitalisation</a:t>
            </a:r>
            <a:endParaRPr lang="en-US" sz="2999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59260" y="1440483"/>
            <a:ext cx="14356940" cy="1010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3D scanners are essential tools to accurately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digitalise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physical objects, enabling the creation of detailed three-dimensional models. In industry, these technologies are widely used for reverse engineering, quality control, rapid prototyping and dimensional inspection.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421" y="8351363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2381883" y="4169393"/>
            <a:ext cx="2978926" cy="2923030"/>
          </a:xfrm>
          <a:custGeom>
            <a:avLst/>
            <a:gdLst/>
            <a:ahLst/>
            <a:cxnLst/>
            <a:rect l="l" t="t" r="r" b="b"/>
            <a:pathLst>
              <a:path w="2978926" h="2923030">
                <a:moveTo>
                  <a:pt x="0" y="0"/>
                </a:moveTo>
                <a:lnTo>
                  <a:pt x="2978926" y="0"/>
                </a:lnTo>
                <a:lnTo>
                  <a:pt x="2978926" y="2923030"/>
                </a:lnTo>
                <a:lnTo>
                  <a:pt x="0" y="292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56" b="-956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2425090" y="4200222"/>
            <a:ext cx="2901631" cy="2847174"/>
            <a:chOff x="0" y="0"/>
            <a:chExt cx="6471428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471428" cy="6349975"/>
            </a:xfrm>
            <a:custGeom>
              <a:avLst/>
              <a:gdLst/>
              <a:ahLst/>
              <a:cxnLst/>
              <a:rect l="l" t="t" r="r" b="b"/>
              <a:pathLst>
                <a:path w="6471428" h="6349975">
                  <a:moveTo>
                    <a:pt x="6471428" y="3175025"/>
                  </a:moveTo>
                  <a:cubicBezTo>
                    <a:pt x="6471428" y="4928451"/>
                    <a:pt x="5022721" y="6349975"/>
                    <a:pt x="3235714" y="6349975"/>
                  </a:cubicBezTo>
                  <a:cubicBezTo>
                    <a:pt x="1448681" y="6349975"/>
                    <a:pt x="0" y="4928451"/>
                    <a:pt x="0" y="3175025"/>
                  </a:cubicBezTo>
                  <a:cubicBezTo>
                    <a:pt x="0" y="1421511"/>
                    <a:pt x="1448681" y="0"/>
                    <a:pt x="3235714" y="0"/>
                  </a:cubicBezTo>
                  <a:cubicBezTo>
                    <a:pt x="5022747" y="0"/>
                    <a:pt x="6471428" y="1421511"/>
                    <a:pt x="6471428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32877" r="-32877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Freeform 7"/>
          <p:cNvSpPr/>
          <p:nvPr/>
        </p:nvSpPr>
        <p:spPr>
          <a:xfrm>
            <a:off x="5765689" y="4169393"/>
            <a:ext cx="2978926" cy="2923030"/>
          </a:xfrm>
          <a:custGeom>
            <a:avLst/>
            <a:gdLst/>
            <a:ahLst/>
            <a:cxnLst/>
            <a:rect l="l" t="t" r="r" b="b"/>
            <a:pathLst>
              <a:path w="2978926" h="2923030">
                <a:moveTo>
                  <a:pt x="0" y="0"/>
                </a:moveTo>
                <a:lnTo>
                  <a:pt x="2978926" y="0"/>
                </a:lnTo>
                <a:lnTo>
                  <a:pt x="2978926" y="2923030"/>
                </a:lnTo>
                <a:lnTo>
                  <a:pt x="0" y="292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56" b="-956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8" name="Group 8"/>
          <p:cNvGrpSpPr/>
          <p:nvPr/>
        </p:nvGrpSpPr>
        <p:grpSpPr>
          <a:xfrm>
            <a:off x="5808896" y="4200222"/>
            <a:ext cx="2901631" cy="2847174"/>
            <a:chOff x="0" y="0"/>
            <a:chExt cx="6471428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471428" cy="6349975"/>
            </a:xfrm>
            <a:custGeom>
              <a:avLst/>
              <a:gdLst/>
              <a:ahLst/>
              <a:cxnLst/>
              <a:rect l="l" t="t" r="r" b="b"/>
              <a:pathLst>
                <a:path w="6471428" h="6349975">
                  <a:moveTo>
                    <a:pt x="6471428" y="3175025"/>
                  </a:moveTo>
                  <a:cubicBezTo>
                    <a:pt x="6471428" y="4928451"/>
                    <a:pt x="5022721" y="6349975"/>
                    <a:pt x="3235714" y="6349975"/>
                  </a:cubicBezTo>
                  <a:cubicBezTo>
                    <a:pt x="1448681" y="6349975"/>
                    <a:pt x="0" y="4928451"/>
                    <a:pt x="0" y="3175025"/>
                  </a:cubicBezTo>
                  <a:cubicBezTo>
                    <a:pt x="0" y="1421511"/>
                    <a:pt x="1448681" y="0"/>
                    <a:pt x="3235714" y="0"/>
                  </a:cubicBezTo>
                  <a:cubicBezTo>
                    <a:pt x="5022747" y="0"/>
                    <a:pt x="6471428" y="1421511"/>
                    <a:pt x="6471428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21303" t="-45254" r="-103737" b="-901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0" name="Freeform 10"/>
          <p:cNvSpPr/>
          <p:nvPr/>
        </p:nvSpPr>
        <p:spPr>
          <a:xfrm>
            <a:off x="9149225" y="4169393"/>
            <a:ext cx="2978926" cy="2923030"/>
          </a:xfrm>
          <a:custGeom>
            <a:avLst/>
            <a:gdLst/>
            <a:ahLst/>
            <a:cxnLst/>
            <a:rect l="l" t="t" r="r" b="b"/>
            <a:pathLst>
              <a:path w="2978926" h="2923030">
                <a:moveTo>
                  <a:pt x="0" y="0"/>
                </a:moveTo>
                <a:lnTo>
                  <a:pt x="2978926" y="0"/>
                </a:lnTo>
                <a:lnTo>
                  <a:pt x="2978926" y="2923030"/>
                </a:lnTo>
                <a:lnTo>
                  <a:pt x="0" y="292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56" b="-956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1" name="Group 11"/>
          <p:cNvGrpSpPr/>
          <p:nvPr/>
        </p:nvGrpSpPr>
        <p:grpSpPr>
          <a:xfrm>
            <a:off x="9184493" y="4207321"/>
            <a:ext cx="2901631" cy="2847174"/>
            <a:chOff x="0" y="0"/>
            <a:chExt cx="6471428" cy="63499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471428" cy="6349975"/>
            </a:xfrm>
            <a:custGeom>
              <a:avLst/>
              <a:gdLst/>
              <a:ahLst/>
              <a:cxnLst/>
              <a:rect l="l" t="t" r="r" b="b"/>
              <a:pathLst>
                <a:path w="6471428" h="6349975">
                  <a:moveTo>
                    <a:pt x="6471428" y="3175025"/>
                  </a:moveTo>
                  <a:cubicBezTo>
                    <a:pt x="6471428" y="4928451"/>
                    <a:pt x="5022721" y="6349975"/>
                    <a:pt x="3235714" y="6349975"/>
                  </a:cubicBezTo>
                  <a:cubicBezTo>
                    <a:pt x="1448681" y="6349975"/>
                    <a:pt x="0" y="4928451"/>
                    <a:pt x="0" y="3175025"/>
                  </a:cubicBezTo>
                  <a:cubicBezTo>
                    <a:pt x="0" y="1421511"/>
                    <a:pt x="1448681" y="0"/>
                    <a:pt x="3235714" y="0"/>
                  </a:cubicBezTo>
                  <a:cubicBezTo>
                    <a:pt x="5022747" y="0"/>
                    <a:pt x="6471428" y="1421511"/>
                    <a:pt x="6471428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67784" r="-15029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4792" y="740228"/>
            <a:ext cx="11300387" cy="495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Software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59260" y="1440483"/>
            <a:ext cx="14559957" cy="1702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Our CAD (SolidWorks) and CAE (Ansys) software enables advanced design and performance simulation of engineered projects,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optimising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the entire workflow.</a:t>
            </a:r>
          </a:p>
          <a:p>
            <a:pPr algn="just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 also have reverse engineering software such as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Geomagic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for SolidWorks and metrology software such as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PolyWorks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which allows us to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analyse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post-production or external parts.</a:t>
            </a:r>
          </a:p>
          <a:p>
            <a:pPr algn="just">
              <a:lnSpc>
                <a:spcPts val="2659"/>
              </a:lnSpc>
            </a:pPr>
            <a:endParaRPr lang="en-US" sz="189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840725" y="7540098"/>
            <a:ext cx="2096943" cy="45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3"/>
              </a:lnSpc>
              <a:spcBef>
                <a:spcPct val="0"/>
              </a:spcBef>
            </a:pPr>
            <a:r>
              <a:rPr lang="en-US" sz="268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SolidWorks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551514" y="7578733"/>
            <a:ext cx="1311542" cy="45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3"/>
              </a:lnSpc>
              <a:spcBef>
                <a:spcPct val="0"/>
              </a:spcBef>
            </a:pPr>
            <a:r>
              <a:rPr lang="en-US" sz="2681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Ansys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13555" y="7578733"/>
            <a:ext cx="1850266" cy="45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3"/>
              </a:lnSpc>
              <a:spcBef>
                <a:spcPct val="0"/>
              </a:spcBef>
            </a:pPr>
            <a:r>
              <a:rPr lang="en-US" sz="268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Polyworks</a:t>
            </a: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5F63362B-A41F-21E6-D5D0-4DF1078FC6BF}"/>
              </a:ext>
            </a:extLst>
          </p:cNvPr>
          <p:cNvSpPr/>
          <p:nvPr/>
        </p:nvSpPr>
        <p:spPr>
          <a:xfrm>
            <a:off x="12591516" y="4242660"/>
            <a:ext cx="2978926" cy="2923030"/>
          </a:xfrm>
          <a:custGeom>
            <a:avLst/>
            <a:gdLst/>
            <a:ahLst/>
            <a:cxnLst/>
            <a:rect l="l" t="t" r="r" b="b"/>
            <a:pathLst>
              <a:path w="2978926" h="2923030">
                <a:moveTo>
                  <a:pt x="0" y="0"/>
                </a:moveTo>
                <a:lnTo>
                  <a:pt x="2978926" y="0"/>
                </a:lnTo>
                <a:lnTo>
                  <a:pt x="2978926" y="2923030"/>
                </a:lnTo>
                <a:lnTo>
                  <a:pt x="0" y="29230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956" b="-956"/>
            </a:stretch>
          </a:blipFill>
        </p:spPr>
        <p:txBody>
          <a:bodyPr/>
          <a:lstStyle/>
          <a:p>
            <a:endParaRPr lang="pt-PT"/>
          </a:p>
        </p:txBody>
      </p:sp>
      <p:pic>
        <p:nvPicPr>
          <p:cNvPr id="22" name="Imagem 21" descr="Uma imagem com acessório&#10;&#10;Os conteúdos gerados pela IA podem estar incorretos.">
            <a:extLst>
              <a:ext uri="{FF2B5EF4-FFF2-40B4-BE49-F238E27FC236}">
                <a16:creationId xmlns:a16="http://schemas.microsoft.com/office/drawing/2014/main" id="{8012BAAE-7EFB-698D-7DC5-C5C781F034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43774" y="4294335"/>
            <a:ext cx="2875443" cy="2814746"/>
          </a:xfrm>
          <a:prstGeom prst="flowChartConnector">
            <a:avLst/>
          </a:prstGeom>
        </p:spPr>
      </p:pic>
      <p:sp>
        <p:nvSpPr>
          <p:cNvPr id="23" name="TextBox 18">
            <a:extLst>
              <a:ext uri="{FF2B5EF4-FFF2-40B4-BE49-F238E27FC236}">
                <a16:creationId xmlns:a16="http://schemas.microsoft.com/office/drawing/2014/main" id="{5F1699CC-9688-958B-C8E0-5BBF4D69C67F}"/>
              </a:ext>
            </a:extLst>
          </p:cNvPr>
          <p:cNvSpPr txBox="1"/>
          <p:nvPr/>
        </p:nvSpPr>
        <p:spPr>
          <a:xfrm>
            <a:off x="13155845" y="7578732"/>
            <a:ext cx="1850266" cy="4595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3"/>
              </a:lnSpc>
              <a:spcBef>
                <a:spcPct val="0"/>
              </a:spcBef>
            </a:pPr>
            <a:r>
              <a:rPr lang="en-US" sz="265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Geomagic</a:t>
            </a:r>
            <a:endParaRPr lang="en-US" sz="2650">
              <a:solidFill>
                <a:srgbClr val="000000"/>
              </a:solidFill>
              <a:latin typeface="Raleway"/>
              <a:ea typeface="Raleway"/>
              <a:cs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571" y="8285719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1028700" y="4440607"/>
            <a:ext cx="2602145" cy="2602145"/>
          </a:xfrm>
          <a:custGeom>
            <a:avLst/>
            <a:gdLst/>
            <a:ahLst/>
            <a:cxnLst/>
            <a:rect l="l" t="t" r="r" b="b"/>
            <a:pathLst>
              <a:path w="2602145" h="2602145">
                <a:moveTo>
                  <a:pt x="0" y="0"/>
                </a:moveTo>
                <a:lnTo>
                  <a:pt x="2602145" y="0"/>
                </a:lnTo>
                <a:lnTo>
                  <a:pt x="2602145" y="2602145"/>
                </a:lnTo>
                <a:lnTo>
                  <a:pt x="0" y="2602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1062459" y="4474371"/>
            <a:ext cx="2534626" cy="2534616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5839" r="-7493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Freeform 7"/>
          <p:cNvSpPr/>
          <p:nvPr/>
        </p:nvSpPr>
        <p:spPr>
          <a:xfrm>
            <a:off x="4435995" y="4440607"/>
            <a:ext cx="2602145" cy="2602145"/>
          </a:xfrm>
          <a:custGeom>
            <a:avLst/>
            <a:gdLst/>
            <a:ahLst/>
            <a:cxnLst/>
            <a:rect l="l" t="t" r="r" b="b"/>
            <a:pathLst>
              <a:path w="2602145" h="2602145">
                <a:moveTo>
                  <a:pt x="0" y="0"/>
                </a:moveTo>
                <a:lnTo>
                  <a:pt x="2602145" y="0"/>
                </a:lnTo>
                <a:lnTo>
                  <a:pt x="2602145" y="2602145"/>
                </a:lnTo>
                <a:lnTo>
                  <a:pt x="0" y="2602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7841842" y="4440607"/>
            <a:ext cx="2602145" cy="2602145"/>
          </a:xfrm>
          <a:custGeom>
            <a:avLst/>
            <a:gdLst/>
            <a:ahLst/>
            <a:cxnLst/>
            <a:rect l="l" t="t" r="r" b="b"/>
            <a:pathLst>
              <a:path w="2602145" h="2602145">
                <a:moveTo>
                  <a:pt x="0" y="0"/>
                </a:moveTo>
                <a:lnTo>
                  <a:pt x="2602144" y="0"/>
                </a:lnTo>
                <a:lnTo>
                  <a:pt x="2602144" y="2602145"/>
                </a:lnTo>
                <a:lnTo>
                  <a:pt x="0" y="2602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9" name="Group 9"/>
          <p:cNvGrpSpPr/>
          <p:nvPr/>
        </p:nvGrpSpPr>
        <p:grpSpPr>
          <a:xfrm>
            <a:off x="7875601" y="4474371"/>
            <a:ext cx="2534626" cy="253461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r="-33332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1247688" y="4440607"/>
            <a:ext cx="2602145" cy="2602145"/>
          </a:xfrm>
          <a:custGeom>
            <a:avLst/>
            <a:gdLst/>
            <a:ahLst/>
            <a:cxnLst/>
            <a:rect l="l" t="t" r="r" b="b"/>
            <a:pathLst>
              <a:path w="2602145" h="2602145">
                <a:moveTo>
                  <a:pt x="0" y="0"/>
                </a:moveTo>
                <a:lnTo>
                  <a:pt x="2602145" y="0"/>
                </a:lnTo>
                <a:lnTo>
                  <a:pt x="2602145" y="2602145"/>
                </a:lnTo>
                <a:lnTo>
                  <a:pt x="0" y="2602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2" name="Group 12"/>
          <p:cNvGrpSpPr/>
          <p:nvPr/>
        </p:nvGrpSpPr>
        <p:grpSpPr>
          <a:xfrm>
            <a:off x="11282186" y="4459657"/>
            <a:ext cx="2534626" cy="253461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r="-3641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493989" y="4450132"/>
            <a:ext cx="2534626" cy="2534616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16666" b="-16666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6" name="Freeform 16"/>
          <p:cNvSpPr/>
          <p:nvPr/>
        </p:nvSpPr>
        <p:spPr>
          <a:xfrm>
            <a:off x="14649265" y="4440607"/>
            <a:ext cx="2602145" cy="2602145"/>
          </a:xfrm>
          <a:custGeom>
            <a:avLst/>
            <a:gdLst/>
            <a:ahLst/>
            <a:cxnLst/>
            <a:rect l="l" t="t" r="r" b="b"/>
            <a:pathLst>
              <a:path w="2602145" h="2602145">
                <a:moveTo>
                  <a:pt x="0" y="0"/>
                </a:moveTo>
                <a:lnTo>
                  <a:pt x="2602145" y="0"/>
                </a:lnTo>
                <a:lnTo>
                  <a:pt x="2602145" y="2602145"/>
                </a:lnTo>
                <a:lnTo>
                  <a:pt x="0" y="2602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7" name="Group 17"/>
          <p:cNvGrpSpPr/>
          <p:nvPr/>
        </p:nvGrpSpPr>
        <p:grpSpPr>
          <a:xfrm>
            <a:off x="14683025" y="4474371"/>
            <a:ext cx="2534626" cy="2534616"/>
            <a:chOff x="0" y="0"/>
            <a:chExt cx="6350000" cy="634997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98146" r="-14054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34792" y="768781"/>
            <a:ext cx="5288782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Prototyping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88988" y="7135896"/>
            <a:ext cx="1543398" cy="56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pt-PT" sz="16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CNC </a:t>
            </a:r>
            <a:r>
              <a:rPr lang="pt-PT" sz="164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Lathe</a:t>
            </a:r>
            <a:r>
              <a:rPr lang="pt-PT" sz="16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PT" sz="164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with</a:t>
            </a:r>
            <a:endParaRPr lang="pt-PT" sz="164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pt-PT" sz="16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Y axi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204263" y="7165106"/>
            <a:ext cx="1065609" cy="566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en-US" sz="16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5-axis CNC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439696" y="7165106"/>
            <a:ext cx="1408609" cy="566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en-US" sz="16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Multi-process welding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478036" y="7224626"/>
            <a:ext cx="2141450" cy="2715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pt-PT" sz="164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Wire</a:t>
            </a:r>
            <a:r>
              <a:rPr lang="pt-PT" sz="16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PT" sz="1640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Erosion</a:t>
            </a:r>
            <a:endParaRPr lang="pt-PT" sz="1640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4848249" y="7224626"/>
            <a:ext cx="2204177" cy="566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6"/>
              </a:lnSpc>
              <a:spcBef>
                <a:spcPct val="0"/>
              </a:spcBef>
            </a:pPr>
            <a:r>
              <a:rPr lang="en-US" sz="16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Metal Additive Manufacturing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9260" y="1359332"/>
            <a:ext cx="13376743" cy="239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The growing evolution of industry requires high-tech solutions that guarantee precision, efficiency and innovation in production processes.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Our Technology Center is equipped to provide all the necessary support, such as:</a:t>
            </a:r>
          </a:p>
          <a:p>
            <a:pPr algn="just">
              <a:lnSpc>
                <a:spcPts val="2659"/>
              </a:lnSpc>
              <a:spcBef>
                <a:spcPct val="0"/>
              </a:spcBef>
            </a:pPr>
            <a:endParaRPr lang="en-US" sz="189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indent="-342900" algn="just">
              <a:lnSpc>
                <a:spcPts val="26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Production of prototypes;</a:t>
            </a:r>
          </a:p>
          <a:p>
            <a:pPr marL="342900" indent="-342900" algn="just">
              <a:lnSpc>
                <a:spcPts val="26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Process study and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optimisation</a:t>
            </a:r>
            <a:endParaRPr lang="en-US" sz="189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342900" indent="-342900" algn="just">
              <a:lnSpc>
                <a:spcPts val="2659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Training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61824-083C-C744-5482-BF13029C3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3DDF35B-C65E-FC51-97B5-B1B6188D515A}"/>
              </a:ext>
            </a:extLst>
          </p:cNvPr>
          <p:cNvSpPr/>
          <p:nvPr/>
        </p:nvSpPr>
        <p:spPr>
          <a:xfrm>
            <a:off x="258571" y="8285719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BFF85DB-D039-4BD8-20BA-E6A49BB4E569}"/>
              </a:ext>
            </a:extLst>
          </p:cNvPr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2CE9937A-CCCF-DA1A-7282-A755AC49D7AF}"/>
              </a:ext>
            </a:extLst>
          </p:cNvPr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8BECF1EF-0988-1003-DDD1-5B2E97DE4B84}"/>
              </a:ext>
            </a:extLst>
          </p:cNvPr>
          <p:cNvSpPr txBox="1"/>
          <p:nvPr/>
        </p:nvSpPr>
        <p:spPr>
          <a:xfrm>
            <a:off x="934792" y="768781"/>
            <a:ext cx="5288782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Wind Tunnel and Crash Test</a:t>
            </a: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8FDF7BDE-4FE7-8007-D8B8-856FB91CB044}"/>
              </a:ext>
            </a:extLst>
          </p:cNvPr>
          <p:cNvSpPr txBox="1"/>
          <p:nvPr/>
        </p:nvSpPr>
        <p:spPr>
          <a:xfrm>
            <a:off x="959260" y="1359332"/>
            <a:ext cx="13376743" cy="317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Studies into the safety and aerodynamics of the products developed</a:t>
            </a:r>
          </a:p>
        </p:txBody>
      </p:sp>
      <p:grpSp>
        <p:nvGrpSpPr>
          <p:cNvPr id="27" name="Group 2">
            <a:extLst>
              <a:ext uri="{FF2B5EF4-FFF2-40B4-BE49-F238E27FC236}">
                <a16:creationId xmlns:a16="http://schemas.microsoft.com/office/drawing/2014/main" id="{23C67F0D-9580-F308-86C2-8595FE83FCC2}"/>
              </a:ext>
            </a:extLst>
          </p:cNvPr>
          <p:cNvGrpSpPr/>
          <p:nvPr/>
        </p:nvGrpSpPr>
        <p:grpSpPr>
          <a:xfrm>
            <a:off x="4050409" y="3735751"/>
            <a:ext cx="3200400" cy="3276600"/>
            <a:chOff x="0" y="0"/>
            <a:chExt cx="1859311" cy="812800"/>
          </a:xfrm>
        </p:grpSpPr>
        <p:sp>
          <p:nvSpPr>
            <p:cNvPr id="28" name="Freeform 3">
              <a:extLst>
                <a:ext uri="{FF2B5EF4-FFF2-40B4-BE49-F238E27FC236}">
                  <a16:creationId xmlns:a16="http://schemas.microsoft.com/office/drawing/2014/main" id="{3A949F2E-023E-9036-B9AF-1C73145312DC}"/>
                </a:ext>
              </a:extLst>
            </p:cNvPr>
            <p:cNvSpPr/>
            <p:nvPr/>
          </p:nvSpPr>
          <p:spPr>
            <a:xfrm>
              <a:off x="0" y="0"/>
              <a:ext cx="1859311" cy="812800"/>
            </a:xfrm>
            <a:prstGeom prst="ellipse">
              <a:avLst/>
            </a:prstGeom>
            <a:blipFill>
              <a:blip r:embed="rId5"/>
              <a:stretch>
                <a:fillRect t="-611" b="-611"/>
              </a:stretch>
            </a:blip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pt-PT"/>
            </a:p>
          </p:txBody>
        </p:sp>
      </p:grpSp>
      <p:pic>
        <p:nvPicPr>
          <p:cNvPr id="7180" name="Picture 12">
            <a:extLst>
              <a:ext uri="{FF2B5EF4-FFF2-40B4-BE49-F238E27FC236}">
                <a16:creationId xmlns:a16="http://schemas.microsoft.com/office/drawing/2014/main" id="{1FD31E68-39C5-0618-93E2-9540571B5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991" y="3554927"/>
            <a:ext cx="3657600" cy="363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6">
            <a:extLst>
              <a:ext uri="{FF2B5EF4-FFF2-40B4-BE49-F238E27FC236}">
                <a16:creationId xmlns:a16="http://schemas.microsoft.com/office/drawing/2014/main" id="{3732BF82-BBDC-6574-F1DE-39B1802970B5}"/>
              </a:ext>
            </a:extLst>
          </p:cNvPr>
          <p:cNvSpPr txBox="1"/>
          <p:nvPr/>
        </p:nvSpPr>
        <p:spPr>
          <a:xfrm>
            <a:off x="3657600" y="7522949"/>
            <a:ext cx="4191000" cy="3590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400" dirty="0">
                <a:latin typeface="Calibri (MS)"/>
                <a:ea typeface="Calibri (MS)"/>
                <a:cs typeface="Calibri (MS)"/>
                <a:sym typeface="Calibri (MS)"/>
              </a:rPr>
              <a:t>Crash Test</a:t>
            </a: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0E013983-618D-ADC9-730C-73180B4458D4}"/>
              </a:ext>
            </a:extLst>
          </p:cNvPr>
          <p:cNvSpPr txBox="1"/>
          <p:nvPr/>
        </p:nvSpPr>
        <p:spPr>
          <a:xfrm>
            <a:off x="10584110" y="7475152"/>
            <a:ext cx="3485653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400" dirty="0">
                <a:latin typeface="Calibri (MS)"/>
                <a:ea typeface="Calibri (MS)"/>
                <a:cs typeface="Calibri (MS)"/>
                <a:sym typeface="Calibri (MS)"/>
              </a:rPr>
              <a:t>Wind Tunnel</a:t>
            </a:r>
          </a:p>
        </p:txBody>
      </p:sp>
    </p:spTree>
    <p:extLst>
      <p:ext uri="{BB962C8B-B14F-4D97-AF65-F5344CB8AC3E}">
        <p14:creationId xmlns:p14="http://schemas.microsoft.com/office/powerpoint/2010/main" val="2792313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AFE31E-9960-ECE9-0399-80335632A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73C7832-F130-D0AC-56FA-2C1C5495FACC}"/>
              </a:ext>
            </a:extLst>
          </p:cNvPr>
          <p:cNvSpPr/>
          <p:nvPr/>
        </p:nvSpPr>
        <p:spPr>
          <a:xfrm>
            <a:off x="258571" y="7999337"/>
            <a:ext cx="7315200" cy="2287663"/>
          </a:xfrm>
          <a:custGeom>
            <a:avLst/>
            <a:gdLst/>
            <a:ahLst/>
            <a:cxnLst/>
            <a:rect l="l" t="t" r="r" b="b"/>
            <a:pathLst>
              <a:path w="7315200" h="2287663">
                <a:moveTo>
                  <a:pt x="0" y="0"/>
                </a:moveTo>
                <a:lnTo>
                  <a:pt x="7315200" y="0"/>
                </a:lnTo>
                <a:lnTo>
                  <a:pt x="7315200" y="2287663"/>
                </a:lnTo>
                <a:lnTo>
                  <a:pt x="0" y="22876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BF6724C-4DB9-C8B3-C91F-9D5668B5C782}"/>
              </a:ext>
            </a:extLst>
          </p:cNvPr>
          <p:cNvSpPr/>
          <p:nvPr/>
        </p:nvSpPr>
        <p:spPr>
          <a:xfrm>
            <a:off x="16549093" y="8527958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1" y="0"/>
                </a:lnTo>
                <a:lnTo>
                  <a:pt x="1230421" y="1230421"/>
                </a:lnTo>
                <a:lnTo>
                  <a:pt x="0" y="1230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024DECB-228E-96C1-5BDD-79674415260A}"/>
              </a:ext>
            </a:extLst>
          </p:cNvPr>
          <p:cNvSpPr txBox="1"/>
          <p:nvPr/>
        </p:nvSpPr>
        <p:spPr>
          <a:xfrm>
            <a:off x="959260" y="486216"/>
            <a:ext cx="3489923" cy="249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15"/>
              </a:lnSpc>
              <a:spcBef>
                <a:spcPct val="0"/>
              </a:spcBef>
            </a:pPr>
            <a:r>
              <a:rPr lang="en-US" sz="1439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About </a:t>
            </a:r>
            <a:r>
              <a:rPr lang="en-US" sz="1439" b="1" dirty="0" err="1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BIKiNNOV</a:t>
            </a:r>
            <a:endParaRPr lang="en-US" sz="1439" b="1" dirty="0">
              <a:solidFill>
                <a:srgbClr val="7B7F82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F3855B5-FF60-6291-F061-00CC39A7C460}"/>
              </a:ext>
            </a:extLst>
          </p:cNvPr>
          <p:cNvSpPr txBox="1"/>
          <p:nvPr/>
        </p:nvSpPr>
        <p:spPr>
          <a:xfrm>
            <a:off x="9462822" y="4102462"/>
            <a:ext cx="6709341" cy="208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720"/>
              </a:lnSpc>
            </a:pPr>
            <a:r>
              <a:rPr lang="en-US" sz="2428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BIKiNNOV</a:t>
            </a:r>
            <a:r>
              <a:rPr lang="en-US" sz="2428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, the Bike Value Innovation Center Association, is a private non-profit association created on 8 March 2022. Located in Águeda, Portugal, it operates as a Technology and Innovation Centre dedicated to supporting companies in the two-wheel sector. 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63872CA-8198-57D8-9837-8444EBC62133}"/>
              </a:ext>
            </a:extLst>
          </p:cNvPr>
          <p:cNvSpPr/>
          <p:nvPr/>
        </p:nvSpPr>
        <p:spPr>
          <a:xfrm>
            <a:off x="2115837" y="3731316"/>
            <a:ext cx="5502016" cy="2824368"/>
          </a:xfrm>
          <a:custGeom>
            <a:avLst/>
            <a:gdLst/>
            <a:ahLst/>
            <a:cxnLst/>
            <a:rect l="l" t="t" r="r" b="b"/>
            <a:pathLst>
              <a:path w="5502016" h="2824368">
                <a:moveTo>
                  <a:pt x="0" y="0"/>
                </a:moveTo>
                <a:lnTo>
                  <a:pt x="5502016" y="0"/>
                </a:lnTo>
                <a:lnTo>
                  <a:pt x="5502016" y="2824368"/>
                </a:lnTo>
                <a:lnTo>
                  <a:pt x="0" y="2824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6702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571" y="7999337"/>
            <a:ext cx="7315200" cy="2287663"/>
          </a:xfrm>
          <a:custGeom>
            <a:avLst/>
            <a:gdLst/>
            <a:ahLst/>
            <a:cxnLst/>
            <a:rect l="l" t="t" r="r" b="b"/>
            <a:pathLst>
              <a:path w="7315200" h="2287663">
                <a:moveTo>
                  <a:pt x="0" y="0"/>
                </a:moveTo>
                <a:lnTo>
                  <a:pt x="7315200" y="0"/>
                </a:lnTo>
                <a:lnTo>
                  <a:pt x="7315200" y="2287663"/>
                </a:lnTo>
                <a:lnTo>
                  <a:pt x="0" y="22876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644090" y="8527958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1"/>
                </a:lnTo>
                <a:lnTo>
                  <a:pt x="0" y="1230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4" name="Group 4"/>
          <p:cNvGrpSpPr/>
          <p:nvPr/>
        </p:nvGrpSpPr>
        <p:grpSpPr>
          <a:xfrm>
            <a:off x="9628286" y="1199515"/>
            <a:ext cx="3028235" cy="3028235"/>
            <a:chOff x="0" y="0"/>
            <a:chExt cx="4037646" cy="4037646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37646" cy="4037646"/>
            </a:xfrm>
            <a:custGeom>
              <a:avLst/>
              <a:gdLst/>
              <a:ahLst/>
              <a:cxnLst/>
              <a:rect l="l" t="t" r="r" b="b"/>
              <a:pathLst>
                <a:path w="4037646" h="4037646">
                  <a:moveTo>
                    <a:pt x="0" y="0"/>
                  </a:moveTo>
                  <a:lnTo>
                    <a:pt x="4037646" y="0"/>
                  </a:lnTo>
                  <a:lnTo>
                    <a:pt x="4037646" y="4037646"/>
                  </a:lnTo>
                  <a:lnTo>
                    <a:pt x="0" y="403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52383" y="52391"/>
              <a:ext cx="3932880" cy="3932864"/>
              <a:chOff x="0" y="0"/>
              <a:chExt cx="6350000" cy="634997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r="-77962"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</p:grpSp>
      <p:grpSp>
        <p:nvGrpSpPr>
          <p:cNvPr id="12" name="Group 12"/>
          <p:cNvGrpSpPr/>
          <p:nvPr/>
        </p:nvGrpSpPr>
        <p:grpSpPr>
          <a:xfrm>
            <a:off x="9628286" y="4614268"/>
            <a:ext cx="3028235" cy="3028235"/>
            <a:chOff x="0" y="0"/>
            <a:chExt cx="4037646" cy="403764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37646" cy="4037646"/>
            </a:xfrm>
            <a:custGeom>
              <a:avLst/>
              <a:gdLst/>
              <a:ahLst/>
              <a:cxnLst/>
              <a:rect l="l" t="t" r="r" b="b"/>
              <a:pathLst>
                <a:path w="4037646" h="4037646">
                  <a:moveTo>
                    <a:pt x="0" y="0"/>
                  </a:moveTo>
                  <a:lnTo>
                    <a:pt x="4037646" y="0"/>
                  </a:lnTo>
                  <a:lnTo>
                    <a:pt x="4037646" y="4037646"/>
                  </a:lnTo>
                  <a:lnTo>
                    <a:pt x="0" y="403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52383" y="52391"/>
              <a:ext cx="3932880" cy="3932864"/>
              <a:chOff x="0" y="0"/>
              <a:chExt cx="6350000" cy="634997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t="-16666" b="-16666"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3491099" y="4614268"/>
            <a:ext cx="3028235" cy="3028235"/>
            <a:chOff x="0" y="0"/>
            <a:chExt cx="4037646" cy="403764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37646" cy="4037646"/>
            </a:xfrm>
            <a:custGeom>
              <a:avLst/>
              <a:gdLst/>
              <a:ahLst/>
              <a:cxnLst/>
              <a:rect l="l" t="t" r="r" b="b"/>
              <a:pathLst>
                <a:path w="4037646" h="4037646">
                  <a:moveTo>
                    <a:pt x="0" y="0"/>
                  </a:moveTo>
                  <a:lnTo>
                    <a:pt x="4037646" y="0"/>
                  </a:lnTo>
                  <a:lnTo>
                    <a:pt x="4037646" y="4037646"/>
                  </a:lnTo>
                  <a:lnTo>
                    <a:pt x="0" y="403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52383" y="52391"/>
              <a:ext cx="3932880" cy="3932864"/>
              <a:chOff x="0" y="0"/>
              <a:chExt cx="6350000" cy="634997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6044" r="-78239"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59260" y="791210"/>
            <a:ext cx="4762599" cy="495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Mobility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57053" y="2095500"/>
            <a:ext cx="7430501" cy="2019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67" lvl="1" indent="-248284" algn="just">
              <a:lnSpc>
                <a:spcPts val="3219"/>
              </a:lnSpc>
              <a:buFont typeface="Arial"/>
              <a:buChar char="•"/>
            </a:pPr>
            <a:r>
              <a:rPr lang="pt-PT" sz="22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Load</a:t>
            </a:r>
            <a:r>
              <a:rPr lang="pt-PT" sz="22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PT" sz="22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and</a:t>
            </a:r>
            <a:r>
              <a:rPr lang="pt-PT" sz="22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PT" sz="22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deformation</a:t>
            </a:r>
            <a:r>
              <a:rPr lang="pt-PT" sz="22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PT" sz="22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control</a:t>
            </a:r>
            <a:endParaRPr lang="pt-PT" sz="229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96567" lvl="1" indent="-248284" algn="just">
              <a:lnSpc>
                <a:spcPts val="3219"/>
              </a:lnSpc>
              <a:buFont typeface="Arial"/>
              <a:buChar char="•"/>
            </a:pPr>
            <a:r>
              <a:rPr lang="pt-PT" sz="22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Data </a:t>
            </a:r>
            <a:r>
              <a:rPr lang="pt-PT" sz="22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acquisition</a:t>
            </a:r>
            <a:endParaRPr lang="en-US" sz="229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96567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Parameterisation</a:t>
            </a:r>
            <a:r>
              <a:rPr lang="en-US" sz="22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of the test system for flexibility</a:t>
            </a:r>
          </a:p>
          <a:p>
            <a:pPr marL="496567" lvl="1" indent="-248284" algn="just">
              <a:lnSpc>
                <a:spcPts val="3219"/>
              </a:lnSpc>
              <a:buFont typeface="Arial"/>
              <a:buChar char="•"/>
            </a:pPr>
            <a:r>
              <a:rPr lang="en-US" sz="22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Acquisition of industry benchmark solutions</a:t>
            </a:r>
            <a:endParaRPr lang="pt-PT" sz="229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96567" lvl="1" indent="-248284" algn="just">
              <a:lnSpc>
                <a:spcPts val="3219"/>
              </a:lnSpc>
              <a:buFont typeface="Arial"/>
              <a:buChar char="•"/>
            </a:pPr>
            <a:r>
              <a:rPr lang="pt-PT" sz="22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Innovative</a:t>
            </a:r>
            <a:r>
              <a:rPr lang="pt-PT" sz="22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performance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48540" y="5448300"/>
            <a:ext cx="5276060" cy="378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  <a:spcBef>
                <a:spcPct val="0"/>
              </a:spcBef>
            </a:pPr>
            <a:r>
              <a:rPr lang="en-US" sz="22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Personal Protective Equipment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4400" y="5925086"/>
            <a:ext cx="2438400" cy="1199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Digitalisation</a:t>
            </a:r>
            <a:endParaRPr lang="en-US" sz="229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Flexibility</a:t>
            </a:r>
          </a:p>
          <a:p>
            <a:pPr marL="496567" lvl="1" indent="-248284" algn="l">
              <a:lnSpc>
                <a:spcPts val="3219"/>
              </a:lnSpc>
              <a:buFont typeface="Arial"/>
              <a:buChar char="•"/>
            </a:pPr>
            <a:r>
              <a:rPr lang="en-US" sz="22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Capacity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19DE05C5-9816-AF05-D74B-889EBD0540C5}"/>
              </a:ext>
            </a:extLst>
          </p:cNvPr>
          <p:cNvSpPr txBox="1"/>
          <p:nvPr/>
        </p:nvSpPr>
        <p:spPr>
          <a:xfrm>
            <a:off x="1143000" y="1651811"/>
            <a:ext cx="2990060" cy="3783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19"/>
              </a:lnSpc>
              <a:spcBef>
                <a:spcPct val="0"/>
              </a:spcBef>
            </a:pPr>
            <a:r>
              <a:rPr lang="pt-PT" sz="22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Mobility</a:t>
            </a:r>
            <a:r>
              <a:rPr lang="pt-PT" sz="22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</a:t>
            </a:r>
            <a:r>
              <a:rPr lang="pt-PT" sz="22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Products</a:t>
            </a:r>
            <a:endParaRPr lang="pt-PT" sz="2299" b="1" dirty="0">
              <a:solidFill>
                <a:srgbClr val="000000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3491099" y="1199515"/>
            <a:ext cx="3028235" cy="3028235"/>
            <a:chOff x="0" y="0"/>
            <a:chExt cx="4037646" cy="403764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037646" cy="4037646"/>
            </a:xfrm>
            <a:custGeom>
              <a:avLst/>
              <a:gdLst/>
              <a:ahLst/>
              <a:cxnLst/>
              <a:rect l="l" t="t" r="r" b="b"/>
              <a:pathLst>
                <a:path w="4037646" h="4037646">
                  <a:moveTo>
                    <a:pt x="0" y="0"/>
                  </a:moveTo>
                  <a:lnTo>
                    <a:pt x="4037646" y="0"/>
                  </a:lnTo>
                  <a:lnTo>
                    <a:pt x="4037646" y="4037646"/>
                  </a:lnTo>
                  <a:lnTo>
                    <a:pt x="0" y="4037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52383" y="52391"/>
              <a:ext cx="3932880" cy="3932864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t="-57066" b="-57066"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127712" y="3215058"/>
            <a:ext cx="3856884" cy="3856884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FFFC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350958" y="3918155"/>
            <a:ext cx="3410392" cy="984522"/>
          </a:xfrm>
          <a:custGeom>
            <a:avLst/>
            <a:gdLst/>
            <a:ahLst/>
            <a:cxnLst/>
            <a:rect l="l" t="t" r="r" b="b"/>
            <a:pathLst>
              <a:path w="3410392" h="984522">
                <a:moveTo>
                  <a:pt x="0" y="0"/>
                </a:moveTo>
                <a:lnTo>
                  <a:pt x="3410392" y="0"/>
                </a:lnTo>
                <a:lnTo>
                  <a:pt x="3410392" y="984522"/>
                </a:lnTo>
                <a:lnTo>
                  <a:pt x="0" y="9845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92" t="-21078" r="-8692" b="-26096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7" name="Group 7"/>
          <p:cNvGrpSpPr/>
          <p:nvPr/>
        </p:nvGrpSpPr>
        <p:grpSpPr>
          <a:xfrm>
            <a:off x="2216781" y="3215058"/>
            <a:ext cx="3856884" cy="385688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FFFC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3212533" y="3756051"/>
            <a:ext cx="1865381" cy="1393305"/>
          </a:xfrm>
          <a:custGeom>
            <a:avLst/>
            <a:gdLst/>
            <a:ahLst/>
            <a:cxnLst/>
            <a:rect l="l" t="t" r="r" b="b"/>
            <a:pathLst>
              <a:path w="1865381" h="1393305">
                <a:moveTo>
                  <a:pt x="0" y="0"/>
                </a:moveTo>
                <a:lnTo>
                  <a:pt x="1865381" y="0"/>
                </a:lnTo>
                <a:lnTo>
                  <a:pt x="1865381" y="1393305"/>
                </a:lnTo>
                <a:lnTo>
                  <a:pt x="0" y="13933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5558" t="-41135" r="-41850" b="-36171"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1" name="Group 11"/>
          <p:cNvGrpSpPr/>
          <p:nvPr/>
        </p:nvGrpSpPr>
        <p:grpSpPr>
          <a:xfrm>
            <a:off x="7215558" y="3215058"/>
            <a:ext cx="3856884" cy="385688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FFFC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180565" y="3918155"/>
            <a:ext cx="1810090" cy="1043818"/>
          </a:xfrm>
          <a:custGeom>
            <a:avLst/>
            <a:gdLst/>
            <a:ahLst/>
            <a:cxnLst/>
            <a:rect l="l" t="t" r="r" b="b"/>
            <a:pathLst>
              <a:path w="1810090" h="1043818">
                <a:moveTo>
                  <a:pt x="0" y="0"/>
                </a:moveTo>
                <a:lnTo>
                  <a:pt x="1810090" y="0"/>
                </a:lnTo>
                <a:lnTo>
                  <a:pt x="1810090" y="1043819"/>
                </a:lnTo>
                <a:lnTo>
                  <a:pt x="0" y="10438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5" name="TextBox 15"/>
          <p:cNvSpPr txBox="1"/>
          <p:nvPr/>
        </p:nvSpPr>
        <p:spPr>
          <a:xfrm>
            <a:off x="959260" y="486216"/>
            <a:ext cx="3489923" cy="249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15"/>
              </a:lnSpc>
              <a:spcBef>
                <a:spcPct val="0"/>
              </a:spcBef>
            </a:pPr>
            <a:r>
              <a:rPr lang="en-US" sz="1439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Projects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810094" y="704208"/>
            <a:ext cx="3536540" cy="495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Ongoing projects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67254" y="5192536"/>
            <a:ext cx="3755939" cy="1010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Mobilising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Agenda for Business Innovation in the Two-Wheels Sector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363195" y="5192536"/>
            <a:ext cx="3444829" cy="666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Mission Interface - Core funding for the TIC’s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42167" y="5168406"/>
            <a:ext cx="3074092" cy="1332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Innovation Ecosystem for Knowledge and Technology Transfer</a:t>
            </a:r>
          </a:p>
        </p:txBody>
      </p:sp>
    </p:spTree>
    <p:extLst>
      <p:ext uri="{BB962C8B-B14F-4D97-AF65-F5344CB8AC3E}">
        <p14:creationId xmlns:p14="http://schemas.microsoft.com/office/powerpoint/2010/main" val="1852721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449864" y="838517"/>
            <a:ext cx="9340453" cy="317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AM2R -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Mobilising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Agenda for Business Innovation in the Two-Wheels Sector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3922570" y="3277481"/>
            <a:ext cx="9869630" cy="2950239"/>
            <a:chOff x="0" y="-14685"/>
            <a:chExt cx="13159507" cy="3933652"/>
          </a:xfrm>
        </p:grpSpPr>
        <p:sp>
          <p:nvSpPr>
            <p:cNvPr id="6" name="TextBox 6"/>
            <p:cNvSpPr txBox="1"/>
            <p:nvPr/>
          </p:nvSpPr>
          <p:spPr>
            <a:xfrm>
              <a:off x="650501" y="-14685"/>
              <a:ext cx="12001004" cy="4239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Project 43 - Study of New </a:t>
              </a:r>
              <a:r>
                <a:rPr lang="en-US" sz="1899" dirty="0" err="1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Aluminium</a:t>
              </a:r>
              <a:r>
                <a:rPr lang="en-US" sz="1899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 Alloys for Two-Wheel Vehicles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431435" cy="446032"/>
            </a:xfrm>
            <a:custGeom>
              <a:avLst/>
              <a:gdLst/>
              <a:ahLst/>
              <a:cxnLst/>
              <a:rect l="l" t="t" r="r" b="b"/>
              <a:pathLst>
                <a:path w="431435" h="446032">
                  <a:moveTo>
                    <a:pt x="0" y="0"/>
                  </a:moveTo>
                  <a:lnTo>
                    <a:pt x="431435" y="0"/>
                  </a:lnTo>
                  <a:lnTo>
                    <a:pt x="431435" y="446032"/>
                  </a:lnTo>
                  <a:lnTo>
                    <a:pt x="0" y="446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1733881"/>
              <a:ext cx="431435" cy="446032"/>
            </a:xfrm>
            <a:custGeom>
              <a:avLst/>
              <a:gdLst/>
              <a:ahLst/>
              <a:cxnLst/>
              <a:rect l="l" t="t" r="r" b="b"/>
              <a:pathLst>
                <a:path w="431435" h="446032">
                  <a:moveTo>
                    <a:pt x="0" y="0"/>
                  </a:moveTo>
                  <a:lnTo>
                    <a:pt x="431435" y="0"/>
                  </a:lnTo>
                  <a:lnTo>
                    <a:pt x="431435" y="446033"/>
                  </a:lnTo>
                  <a:lnTo>
                    <a:pt x="0" y="446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50503" y="1719196"/>
              <a:ext cx="12509004" cy="4239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Project 100 - Shared Capacity and Available Technology Management System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50501" y="3458250"/>
              <a:ext cx="11289804" cy="42396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Project 111 - Technology and Innovation Centre for the two-wheel sector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3472935"/>
              <a:ext cx="431435" cy="446032"/>
            </a:xfrm>
            <a:custGeom>
              <a:avLst/>
              <a:gdLst/>
              <a:ahLst/>
              <a:cxnLst/>
              <a:rect l="l" t="t" r="r" b="b"/>
              <a:pathLst>
                <a:path w="431435" h="446032">
                  <a:moveTo>
                    <a:pt x="0" y="0"/>
                  </a:moveTo>
                  <a:lnTo>
                    <a:pt x="431435" y="0"/>
                  </a:lnTo>
                  <a:lnTo>
                    <a:pt x="431435" y="446032"/>
                  </a:lnTo>
                  <a:lnTo>
                    <a:pt x="0" y="446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2" name="Freeform 12"/>
          <p:cNvSpPr/>
          <p:nvPr/>
        </p:nvSpPr>
        <p:spPr>
          <a:xfrm>
            <a:off x="606180" y="332048"/>
            <a:ext cx="1865381" cy="1393305"/>
          </a:xfrm>
          <a:custGeom>
            <a:avLst/>
            <a:gdLst/>
            <a:ahLst/>
            <a:cxnLst/>
            <a:rect l="l" t="t" r="r" b="b"/>
            <a:pathLst>
              <a:path w="1865381" h="1393305">
                <a:moveTo>
                  <a:pt x="0" y="0"/>
                </a:moveTo>
                <a:lnTo>
                  <a:pt x="1865381" y="0"/>
                </a:lnTo>
                <a:lnTo>
                  <a:pt x="1865381" y="1393304"/>
                </a:lnTo>
                <a:lnTo>
                  <a:pt x="0" y="1393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5558" t="-41135" r="-41850" b="-36171"/>
            </a:stretch>
          </a:blipFill>
        </p:spPr>
        <p:txBody>
          <a:bodyPr/>
          <a:lstStyle/>
          <a:p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1571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633426" y="364233"/>
            <a:ext cx="1810090" cy="1043818"/>
          </a:xfrm>
          <a:custGeom>
            <a:avLst/>
            <a:gdLst/>
            <a:ahLst/>
            <a:cxnLst/>
            <a:rect l="l" t="t" r="r" b="b"/>
            <a:pathLst>
              <a:path w="1810090" h="1043818">
                <a:moveTo>
                  <a:pt x="0" y="0"/>
                </a:moveTo>
                <a:lnTo>
                  <a:pt x="1810090" y="0"/>
                </a:lnTo>
                <a:lnTo>
                  <a:pt x="1810090" y="1043819"/>
                </a:lnTo>
                <a:lnTo>
                  <a:pt x="0" y="10438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5" name="TextBox 5"/>
          <p:cNvSpPr txBox="1"/>
          <p:nvPr/>
        </p:nvSpPr>
        <p:spPr>
          <a:xfrm>
            <a:off x="3084236" y="695960"/>
            <a:ext cx="8640862" cy="317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Interface Mission - Core Funding for Technology and Innovation Centers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4285050" y="3025613"/>
            <a:ext cx="10192950" cy="4235775"/>
            <a:chOff x="0" y="0"/>
            <a:chExt cx="12957200" cy="5647700"/>
          </a:xfrm>
        </p:grpSpPr>
        <p:sp>
          <p:nvSpPr>
            <p:cNvPr id="7" name="TextBox 7"/>
            <p:cNvSpPr txBox="1"/>
            <p:nvPr/>
          </p:nvSpPr>
          <p:spPr>
            <a:xfrm>
              <a:off x="650503" y="-14685"/>
              <a:ext cx="12306697" cy="427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Action Line 1 - Study of the integration of soft mobility in the smart cities of the future; </a:t>
              </a:r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31435" cy="446032"/>
            </a:xfrm>
            <a:custGeom>
              <a:avLst/>
              <a:gdLst/>
              <a:ahLst/>
              <a:cxnLst/>
              <a:rect l="l" t="t" r="r" b="b"/>
              <a:pathLst>
                <a:path w="431435" h="446032">
                  <a:moveTo>
                    <a:pt x="0" y="0"/>
                  </a:moveTo>
                  <a:lnTo>
                    <a:pt x="431435" y="0"/>
                  </a:lnTo>
                  <a:lnTo>
                    <a:pt x="431435" y="446032"/>
                  </a:lnTo>
                  <a:lnTo>
                    <a:pt x="0" y="446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1733881"/>
              <a:ext cx="431435" cy="446032"/>
            </a:xfrm>
            <a:custGeom>
              <a:avLst/>
              <a:gdLst/>
              <a:ahLst/>
              <a:cxnLst/>
              <a:rect l="l" t="t" r="r" b="b"/>
              <a:pathLst>
                <a:path w="431435" h="446032">
                  <a:moveTo>
                    <a:pt x="0" y="0"/>
                  </a:moveTo>
                  <a:lnTo>
                    <a:pt x="431435" y="0"/>
                  </a:lnTo>
                  <a:lnTo>
                    <a:pt x="431435" y="446033"/>
                  </a:lnTo>
                  <a:lnTo>
                    <a:pt x="0" y="446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650503" y="1719196"/>
              <a:ext cx="12306697" cy="427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Action Line 2 - Watch for new materials for soft mobility;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50503" y="3458249"/>
              <a:ext cx="10191304" cy="427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Action Line 3 - Monitoring Developments in the regulatory framework </a:t>
              </a:r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3472935"/>
              <a:ext cx="431435" cy="446032"/>
            </a:xfrm>
            <a:custGeom>
              <a:avLst/>
              <a:gdLst/>
              <a:ahLst/>
              <a:cxnLst/>
              <a:rect l="l" t="t" r="r" b="b"/>
              <a:pathLst>
                <a:path w="431435" h="446032">
                  <a:moveTo>
                    <a:pt x="0" y="0"/>
                  </a:moveTo>
                  <a:lnTo>
                    <a:pt x="431435" y="0"/>
                  </a:lnTo>
                  <a:lnTo>
                    <a:pt x="431435" y="446032"/>
                  </a:lnTo>
                  <a:lnTo>
                    <a:pt x="0" y="446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650503" y="5186982"/>
              <a:ext cx="12306697" cy="427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59"/>
                </a:lnSpc>
                <a:spcBef>
                  <a:spcPct val="0"/>
                </a:spcBef>
              </a:pPr>
              <a:r>
                <a:rPr lang="en-US" sz="1899" dirty="0">
                  <a:solidFill>
                    <a:srgbClr val="000000"/>
                  </a:solidFill>
                  <a:latin typeface="Raleway"/>
                  <a:ea typeface="Raleway"/>
                  <a:cs typeface="Raleway"/>
                  <a:sym typeface="Raleway"/>
                </a:rPr>
                <a:t>Action Line 4 - Development of more eco-efficient manufacturing processes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5201667"/>
              <a:ext cx="431435" cy="446032"/>
            </a:xfrm>
            <a:custGeom>
              <a:avLst/>
              <a:gdLst/>
              <a:ahLst/>
              <a:cxnLst/>
              <a:rect l="l" t="t" r="r" b="b"/>
              <a:pathLst>
                <a:path w="431435" h="446032">
                  <a:moveTo>
                    <a:pt x="0" y="0"/>
                  </a:moveTo>
                  <a:lnTo>
                    <a:pt x="431435" y="0"/>
                  </a:lnTo>
                  <a:lnTo>
                    <a:pt x="431435" y="446033"/>
                  </a:lnTo>
                  <a:lnTo>
                    <a:pt x="0" y="446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5367755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705120" y="8800456"/>
            <a:ext cx="8012679" cy="1486544"/>
          </a:xfrm>
          <a:custGeom>
            <a:avLst/>
            <a:gdLst/>
            <a:ahLst/>
            <a:cxnLst/>
            <a:rect l="l" t="t" r="r" b="b"/>
            <a:pathLst>
              <a:path w="11772742" h="1486544">
                <a:moveTo>
                  <a:pt x="0" y="0"/>
                </a:moveTo>
                <a:lnTo>
                  <a:pt x="11772742" y="0"/>
                </a:lnTo>
                <a:lnTo>
                  <a:pt x="11772742" y="1486544"/>
                </a:lnTo>
                <a:lnTo>
                  <a:pt x="0" y="14865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46926"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218891" y="0"/>
            <a:ext cx="7315200" cy="2287663"/>
          </a:xfrm>
          <a:custGeom>
            <a:avLst/>
            <a:gdLst/>
            <a:ahLst/>
            <a:cxnLst/>
            <a:rect l="l" t="t" r="r" b="b"/>
            <a:pathLst>
              <a:path w="7315200" h="2287663">
                <a:moveTo>
                  <a:pt x="0" y="0"/>
                </a:moveTo>
                <a:lnTo>
                  <a:pt x="7315200" y="0"/>
                </a:lnTo>
                <a:lnTo>
                  <a:pt x="7315200" y="2287663"/>
                </a:lnTo>
                <a:lnTo>
                  <a:pt x="0" y="228766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3760063" y="4006212"/>
            <a:ext cx="10767874" cy="1137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39"/>
              </a:lnSpc>
              <a:spcBef>
                <a:spcPct val="0"/>
              </a:spcBef>
            </a:pPr>
            <a:r>
              <a:rPr lang="en-US" sz="65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Thank you!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82280" y="7985673"/>
            <a:ext cx="2994211" cy="18886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endParaRPr dirty="0"/>
          </a:p>
          <a:p>
            <a:pPr algn="l">
              <a:lnSpc>
                <a:spcPts val="2937"/>
              </a:lnSpc>
            </a:pPr>
            <a:r>
              <a:rPr lang="en-US" sz="3028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Ride the Future</a:t>
            </a:r>
          </a:p>
          <a:p>
            <a:pPr algn="l">
              <a:lnSpc>
                <a:spcPts val="2937"/>
              </a:lnSpc>
            </a:pPr>
            <a:endParaRPr lang="en-US" sz="3028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l">
              <a:lnSpc>
                <a:spcPts val="2937"/>
              </a:lnSpc>
            </a:pPr>
            <a:r>
              <a:rPr lang="en-US" sz="3028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www.bikinnov.pt</a:t>
            </a:r>
          </a:p>
          <a:p>
            <a:pPr algn="l">
              <a:lnSpc>
                <a:spcPts val="2937"/>
              </a:lnSpc>
            </a:pPr>
            <a:endParaRPr lang="en-US" sz="3028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393446" y="8773845"/>
            <a:ext cx="6268982" cy="312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70"/>
              </a:lnSpc>
            </a:pPr>
            <a:r>
              <a:rPr lang="en-US" sz="2340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More Info: https://recuperarportugal.gov.pt/</a:t>
            </a:r>
          </a:p>
        </p:txBody>
      </p:sp>
      <p:sp>
        <p:nvSpPr>
          <p:cNvPr id="7" name="Freeform 7"/>
          <p:cNvSpPr/>
          <p:nvPr/>
        </p:nvSpPr>
        <p:spPr>
          <a:xfrm>
            <a:off x="757021" y="5295900"/>
            <a:ext cx="2974858" cy="2974858"/>
          </a:xfrm>
          <a:custGeom>
            <a:avLst/>
            <a:gdLst/>
            <a:ahLst/>
            <a:cxnLst/>
            <a:rect l="l" t="t" r="r" b="b"/>
            <a:pathLst>
              <a:path w="2974858" h="2974858">
                <a:moveTo>
                  <a:pt x="0" y="0"/>
                </a:moveTo>
                <a:lnTo>
                  <a:pt x="2974858" y="0"/>
                </a:lnTo>
                <a:lnTo>
                  <a:pt x="2974858" y="2974858"/>
                </a:lnTo>
                <a:lnTo>
                  <a:pt x="0" y="29748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7FE405F2-A0B7-8FEF-A233-273AE03D81A4}"/>
              </a:ext>
            </a:extLst>
          </p:cNvPr>
          <p:cNvSpPr txBox="1"/>
          <p:nvPr/>
        </p:nvSpPr>
        <p:spPr>
          <a:xfrm>
            <a:off x="6582531" y="5170111"/>
            <a:ext cx="5122938" cy="18594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37"/>
              </a:lnSpc>
            </a:pPr>
            <a:endParaRPr dirty="0"/>
          </a:p>
          <a:p>
            <a:pPr algn="ctr">
              <a:lnSpc>
                <a:spcPts val="2937"/>
              </a:lnSpc>
            </a:pPr>
            <a:r>
              <a:rPr lang="en-US" sz="3028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César Coutinho</a:t>
            </a:r>
          </a:p>
          <a:p>
            <a:pPr algn="ctr">
              <a:lnSpc>
                <a:spcPts val="2937"/>
              </a:lnSpc>
            </a:pPr>
            <a:endParaRPr lang="en-US" sz="3028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algn="ctr">
              <a:lnSpc>
                <a:spcPts val="2937"/>
              </a:lnSpc>
            </a:pPr>
            <a:r>
              <a:rPr lang="en-US" sz="3028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Cesar.Coutinho@bikinnov.pt</a:t>
            </a:r>
          </a:p>
          <a:p>
            <a:pPr algn="l">
              <a:lnSpc>
                <a:spcPts val="2937"/>
              </a:lnSpc>
            </a:pPr>
            <a:endParaRPr lang="en-US" sz="3028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305688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571" y="7999337"/>
            <a:ext cx="7315200" cy="2287663"/>
          </a:xfrm>
          <a:custGeom>
            <a:avLst/>
            <a:gdLst/>
            <a:ahLst/>
            <a:cxnLst/>
            <a:rect l="l" t="t" r="r" b="b"/>
            <a:pathLst>
              <a:path w="7315200" h="2287663">
                <a:moveTo>
                  <a:pt x="0" y="0"/>
                </a:moveTo>
                <a:lnTo>
                  <a:pt x="7315200" y="0"/>
                </a:lnTo>
                <a:lnTo>
                  <a:pt x="7315200" y="2287663"/>
                </a:lnTo>
                <a:lnTo>
                  <a:pt x="0" y="22876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519333" y="8027879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1" y="0"/>
                </a:lnTo>
                <a:lnTo>
                  <a:pt x="1230421" y="1230421"/>
                </a:lnTo>
                <a:lnTo>
                  <a:pt x="0" y="1230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TextBox 4"/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About </a:t>
            </a:r>
            <a:r>
              <a:rPr lang="en-US" sz="1443" b="1" dirty="0" err="1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BIKiNNOV</a:t>
            </a:r>
            <a:endParaRPr lang="en-US" sz="1443" b="1" dirty="0">
              <a:solidFill>
                <a:srgbClr val="7B7F82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090006" y="2836781"/>
            <a:ext cx="3095810" cy="3095810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7F82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09601" y="2863442"/>
            <a:ext cx="3095810" cy="309581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7F82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329536" y="2987542"/>
            <a:ext cx="3086071" cy="308607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7B7F82"/>
            </a:solidFill>
          </p:spPr>
          <p:txBody>
            <a:bodyPr/>
            <a:lstStyle/>
            <a:p>
              <a:endParaRPr lang="pt-PT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906516" y="3711309"/>
            <a:ext cx="1462789" cy="1400076"/>
          </a:xfrm>
          <a:custGeom>
            <a:avLst/>
            <a:gdLst/>
            <a:ahLst/>
            <a:cxnLst/>
            <a:rect l="l" t="t" r="r" b="b"/>
            <a:pathLst>
              <a:path w="1462789" h="1400076">
                <a:moveTo>
                  <a:pt x="0" y="0"/>
                </a:moveTo>
                <a:lnTo>
                  <a:pt x="1462789" y="0"/>
                </a:lnTo>
                <a:lnTo>
                  <a:pt x="1462789" y="1400076"/>
                </a:lnTo>
                <a:lnTo>
                  <a:pt x="0" y="14000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6" name="Freeform 16"/>
          <p:cNvSpPr/>
          <p:nvPr/>
        </p:nvSpPr>
        <p:spPr>
          <a:xfrm>
            <a:off x="8320877" y="3272834"/>
            <a:ext cx="1873257" cy="2216873"/>
          </a:xfrm>
          <a:custGeom>
            <a:avLst/>
            <a:gdLst/>
            <a:ahLst/>
            <a:cxnLst/>
            <a:rect l="l" t="t" r="r" b="b"/>
            <a:pathLst>
              <a:path w="1873257" h="2216873">
                <a:moveTo>
                  <a:pt x="0" y="0"/>
                </a:moveTo>
                <a:lnTo>
                  <a:pt x="1873257" y="0"/>
                </a:lnTo>
                <a:lnTo>
                  <a:pt x="1873257" y="2216873"/>
                </a:lnTo>
                <a:lnTo>
                  <a:pt x="0" y="221687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7" name="Freeform 17"/>
          <p:cNvSpPr/>
          <p:nvPr/>
        </p:nvSpPr>
        <p:spPr>
          <a:xfrm>
            <a:off x="13979451" y="3535228"/>
            <a:ext cx="1786241" cy="1712558"/>
          </a:xfrm>
          <a:custGeom>
            <a:avLst/>
            <a:gdLst/>
            <a:ahLst/>
            <a:cxnLst/>
            <a:rect l="l" t="t" r="r" b="b"/>
            <a:pathLst>
              <a:path w="1786241" h="1712558">
                <a:moveTo>
                  <a:pt x="0" y="0"/>
                </a:moveTo>
                <a:lnTo>
                  <a:pt x="1786240" y="0"/>
                </a:lnTo>
                <a:lnTo>
                  <a:pt x="1786240" y="1712558"/>
                </a:lnTo>
                <a:lnTo>
                  <a:pt x="0" y="17125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8" name="TextBox 18"/>
          <p:cNvSpPr txBox="1"/>
          <p:nvPr/>
        </p:nvSpPr>
        <p:spPr>
          <a:xfrm>
            <a:off x="1730831" y="6236606"/>
            <a:ext cx="3814159" cy="89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Providing technical and technological support to companies in the two-wheel sector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271066" y="6236606"/>
            <a:ext cx="3972878" cy="899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Promoting the use of technology and innovation as tools to improve business competitiveness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588053" y="6236606"/>
            <a:ext cx="2931280" cy="908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07"/>
              </a:lnSpc>
            </a:pPr>
            <a:r>
              <a:rPr lang="en-US" sz="171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Increasing added value and qualifying the offer</a:t>
            </a:r>
          </a:p>
          <a:p>
            <a:pPr algn="ctr">
              <a:lnSpc>
                <a:spcPts val="2407"/>
              </a:lnSpc>
            </a:pPr>
            <a:endParaRPr lang="en-US" sz="171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978309" y="800735"/>
            <a:ext cx="1184719" cy="504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Vision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E7DFD82-E845-7B6F-BFE4-460BB34A3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4618" y="-10429734"/>
            <a:ext cx="8788698" cy="10287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5892A99A-0563-4C99-B381-E330273F7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00441" y="10643252"/>
            <a:ext cx="10399434" cy="1209467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010BDAE9-6C78-D66D-5DD6-E914F383C5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107" y="-8522808"/>
            <a:ext cx="8241233" cy="8380074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A7E885E2-2C53-39E5-C39A-53369670D8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994" y="10667436"/>
            <a:ext cx="9239381" cy="1001919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2E57518-BB2A-CE4C-576C-A5DF75BCD18B}"/>
              </a:ext>
            </a:extLst>
          </p:cNvPr>
          <p:cNvSpPr txBox="1"/>
          <p:nvPr/>
        </p:nvSpPr>
        <p:spPr>
          <a:xfrm>
            <a:off x="722568" y="4372596"/>
            <a:ext cx="238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Raleway" pitchFamily="2" charset="77"/>
              </a:rPr>
              <a:t>MATERIALS LABORATORY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820BA05-2FE2-543B-2D99-F415B56D5BD0}"/>
              </a:ext>
            </a:extLst>
          </p:cNvPr>
          <p:cNvSpPr txBox="1"/>
          <p:nvPr/>
        </p:nvSpPr>
        <p:spPr>
          <a:xfrm>
            <a:off x="5099815" y="5260216"/>
            <a:ext cx="3456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Raleway" pitchFamily="2" charset="77"/>
              </a:rPr>
              <a:t>PRODUCTION TECHNOLOGIES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99AF3B27-D80E-A669-1095-586DB1CECF9B}"/>
              </a:ext>
            </a:extLst>
          </p:cNvPr>
          <p:cNvSpPr txBox="1"/>
          <p:nvPr/>
        </p:nvSpPr>
        <p:spPr>
          <a:xfrm>
            <a:off x="11107652" y="3459556"/>
            <a:ext cx="2802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Raleway" pitchFamily="2" charset="77"/>
              </a:rPr>
              <a:t>INDUSTRIAL PROCESSES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C577B605-0727-BA80-FAC8-E4B68D786544}"/>
              </a:ext>
            </a:extLst>
          </p:cNvPr>
          <p:cNvSpPr txBox="1"/>
          <p:nvPr/>
        </p:nvSpPr>
        <p:spPr>
          <a:xfrm>
            <a:off x="14859724" y="5879555"/>
            <a:ext cx="2989118" cy="646331"/>
          </a:xfrm>
          <a:prstGeom prst="rect">
            <a:avLst/>
          </a:prstGeom>
          <a:noFill/>
          <a:effectLst>
            <a:outerShdw blurRad="381892" dist="12700" dir="2700000" sx="140000" sy="14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t-PT" b="1" dirty="0">
                <a:solidFill>
                  <a:schemeClr val="bg1"/>
                </a:solidFill>
                <a:latin typeface="Raleway" pitchFamily="2" charset="77"/>
              </a:rPr>
              <a:t>PRODUCT AND SERVICE DEVELOPMENT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449DA28C-1CB0-7767-2DB7-7A5315157149}"/>
              </a:ext>
            </a:extLst>
          </p:cNvPr>
          <p:cNvSpPr txBox="1"/>
          <p:nvPr/>
        </p:nvSpPr>
        <p:spPr>
          <a:xfrm>
            <a:off x="696425" y="5175143"/>
            <a:ext cx="226275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Bitter Medium" pitchFamily="2" charset="77"/>
              </a:rPr>
              <a:t>Experimental laboratory for the development of methods for evaluating the performance of materials and products</a:t>
            </a:r>
            <a:endParaRPr lang="pt-PT" sz="1500" dirty="0">
              <a:solidFill>
                <a:schemeClr val="bg1"/>
              </a:solidFill>
              <a:latin typeface="Bitter Medium" pitchFamily="2" charset="77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EE9489EB-134C-579F-A7E9-BD4C3D5376FD}"/>
              </a:ext>
            </a:extLst>
          </p:cNvPr>
          <p:cNvSpPr txBox="1"/>
          <p:nvPr/>
        </p:nvSpPr>
        <p:spPr>
          <a:xfrm>
            <a:off x="5126192" y="6134697"/>
            <a:ext cx="2262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Bitter Medium" pitchFamily="2" charset="77"/>
              </a:rPr>
              <a:t>Development of advanced materials with potential application in highly technical fields</a:t>
            </a:r>
            <a:endParaRPr lang="pt-PT" sz="1500" dirty="0">
              <a:solidFill>
                <a:schemeClr val="bg1"/>
              </a:solidFill>
              <a:latin typeface="Bitter Medium" pitchFamily="2" charset="77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2A547487-3580-2E0A-53F1-444E8E104235}"/>
              </a:ext>
            </a:extLst>
          </p:cNvPr>
          <p:cNvSpPr txBox="1"/>
          <p:nvPr/>
        </p:nvSpPr>
        <p:spPr>
          <a:xfrm>
            <a:off x="11107652" y="4235335"/>
            <a:ext cx="212165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Bitter Medium" pitchFamily="2" charset="77"/>
              </a:rPr>
              <a:t>PBV Digital Factory with the dual function of Learning Factory and Solutions Development Laboratory</a:t>
            </a:r>
            <a:endParaRPr lang="pt-PT" sz="1500" dirty="0">
              <a:solidFill>
                <a:schemeClr val="bg1"/>
              </a:solidFill>
              <a:latin typeface="Bitter Medium" pitchFamily="2" charset="77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C46EB5DA-CC90-61C5-E3A4-672E4DC3E90B}"/>
              </a:ext>
            </a:extLst>
          </p:cNvPr>
          <p:cNvSpPr txBox="1"/>
          <p:nvPr/>
        </p:nvSpPr>
        <p:spPr>
          <a:xfrm>
            <a:off x="14859723" y="6721139"/>
            <a:ext cx="2395890" cy="1015663"/>
          </a:xfrm>
          <a:prstGeom prst="rect">
            <a:avLst/>
          </a:prstGeom>
          <a:noFill/>
          <a:effectLst>
            <a:outerShdw blurRad="50800" dist="430410" dir="2700000" algn="tl" rotWithShape="0">
              <a:prstClr val="black">
                <a:alpha val="11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Bitter Medium" pitchFamily="2" charset="77"/>
              </a:rPr>
              <a:t>Prototyping and development of innovative products in collaboration with SMEs</a:t>
            </a:r>
            <a:endParaRPr lang="pt-PT" sz="1500" dirty="0">
              <a:solidFill>
                <a:schemeClr val="bg1"/>
              </a:solidFill>
              <a:latin typeface="Bitter Medium" pitchFamily="2" charset="77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8C08B33D-BA53-350D-9577-ED9DD7F62447}"/>
              </a:ext>
            </a:extLst>
          </p:cNvPr>
          <p:cNvSpPr txBox="1"/>
          <p:nvPr/>
        </p:nvSpPr>
        <p:spPr>
          <a:xfrm>
            <a:off x="1399403" y="1171866"/>
            <a:ext cx="495679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900" b="1" dirty="0">
                <a:solidFill>
                  <a:schemeClr val="bg1"/>
                </a:solidFill>
                <a:latin typeface="Raleway" pitchFamily="2" charset="77"/>
              </a:rPr>
              <a:t>MAIN AREAS OF ACTIVITY</a:t>
            </a:r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BBE16CDB-3A67-31EC-52CE-91EAB309CD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59" y="3384164"/>
            <a:ext cx="936984" cy="936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CD6E3C2E-9C63-8759-3D6D-802BBDA49B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35584" y="2393122"/>
            <a:ext cx="936986" cy="9369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AB32243D-5BE1-C0D5-65E5-C83370F05A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48152" y="4727679"/>
            <a:ext cx="976878" cy="9768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EB54E4C4-36FD-85E1-2A68-1EB9FDAAF6E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4644" y="4222301"/>
            <a:ext cx="946922" cy="9469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51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29 -0.03634 L -0.19922 0.8453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4409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04271 0.01713 L 0.16576 -0.95717 " pathEditMode="relative" rAng="0" ptsTypes="AA">
                                      <p:cBhvr>
                                        <p:cTn id="8" dur="1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4872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1094 -0.03403 L -0.13789 0.616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48" y="3252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6263 0.0257 L 0.07578 -0.6173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-3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  <p:bldP spid="16" grpId="0"/>
      <p:bldP spid="21" grpId="0"/>
      <p:bldP spid="22" grpId="0"/>
      <p:bldP spid="23" grpId="0"/>
      <p:bldP spid="2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571" y="7999337"/>
            <a:ext cx="7315200" cy="2287663"/>
          </a:xfrm>
          <a:custGeom>
            <a:avLst/>
            <a:gdLst/>
            <a:ahLst/>
            <a:cxnLst/>
            <a:rect l="l" t="t" r="r" b="b"/>
            <a:pathLst>
              <a:path w="7315200" h="2287663">
                <a:moveTo>
                  <a:pt x="0" y="0"/>
                </a:moveTo>
                <a:lnTo>
                  <a:pt x="7315200" y="0"/>
                </a:lnTo>
                <a:lnTo>
                  <a:pt x="7315200" y="2287663"/>
                </a:lnTo>
                <a:lnTo>
                  <a:pt x="0" y="22876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519333" y="8027879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1" y="0"/>
                </a:lnTo>
                <a:lnTo>
                  <a:pt x="1230421" y="1230421"/>
                </a:lnTo>
                <a:lnTo>
                  <a:pt x="0" y="12304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2306316" y="3240560"/>
            <a:ext cx="13675367" cy="2775518"/>
            <a:chOff x="0" y="0"/>
            <a:chExt cx="18233823" cy="370069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00691" cy="3700691"/>
            </a:xfrm>
            <a:custGeom>
              <a:avLst/>
              <a:gdLst/>
              <a:ahLst/>
              <a:cxnLst/>
              <a:rect l="l" t="t" r="r" b="b"/>
              <a:pathLst>
                <a:path w="3700691" h="3700691">
                  <a:moveTo>
                    <a:pt x="0" y="0"/>
                  </a:moveTo>
                  <a:lnTo>
                    <a:pt x="3700691" y="0"/>
                  </a:lnTo>
                  <a:lnTo>
                    <a:pt x="3700691" y="3700691"/>
                  </a:lnTo>
                  <a:lnTo>
                    <a:pt x="0" y="3700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48012" y="48019"/>
              <a:ext cx="3604668" cy="3604653"/>
              <a:chOff x="0" y="0"/>
              <a:chExt cx="6350000" cy="63499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5865" r="-5865"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4845751" y="0"/>
              <a:ext cx="3700691" cy="3700691"/>
            </a:xfrm>
            <a:custGeom>
              <a:avLst/>
              <a:gdLst/>
              <a:ahLst/>
              <a:cxnLst/>
              <a:rect l="l" t="t" r="r" b="b"/>
              <a:pathLst>
                <a:path w="3700691" h="3700691">
                  <a:moveTo>
                    <a:pt x="0" y="0"/>
                  </a:moveTo>
                  <a:lnTo>
                    <a:pt x="3700690" y="0"/>
                  </a:lnTo>
                  <a:lnTo>
                    <a:pt x="3700690" y="3700691"/>
                  </a:lnTo>
                  <a:lnTo>
                    <a:pt x="0" y="3700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4893762" y="48019"/>
              <a:ext cx="3604668" cy="3604653"/>
              <a:chOff x="0" y="0"/>
              <a:chExt cx="6350000" cy="634997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5046" r="-25046"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9689441" y="0"/>
              <a:ext cx="3700691" cy="3700691"/>
            </a:xfrm>
            <a:custGeom>
              <a:avLst/>
              <a:gdLst/>
              <a:ahLst/>
              <a:cxnLst/>
              <a:rect l="l" t="t" r="r" b="b"/>
              <a:pathLst>
                <a:path w="3700691" h="3700691">
                  <a:moveTo>
                    <a:pt x="0" y="0"/>
                  </a:moveTo>
                  <a:lnTo>
                    <a:pt x="3700691" y="0"/>
                  </a:lnTo>
                  <a:lnTo>
                    <a:pt x="3700691" y="3700691"/>
                  </a:lnTo>
                  <a:lnTo>
                    <a:pt x="0" y="3700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9737453" y="48019"/>
              <a:ext cx="3604668" cy="3604653"/>
              <a:chOff x="0" y="0"/>
              <a:chExt cx="6350000" cy="63499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4031" r="-125852"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  <p:sp>
          <p:nvSpPr>
            <p:cNvPr id="15" name="Freeform 15"/>
            <p:cNvSpPr/>
            <p:nvPr/>
          </p:nvSpPr>
          <p:spPr>
            <a:xfrm>
              <a:off x="14533132" y="0"/>
              <a:ext cx="3700691" cy="3700691"/>
            </a:xfrm>
            <a:custGeom>
              <a:avLst/>
              <a:gdLst/>
              <a:ahLst/>
              <a:cxnLst/>
              <a:rect l="l" t="t" r="r" b="b"/>
              <a:pathLst>
                <a:path w="3700691" h="3700691">
                  <a:moveTo>
                    <a:pt x="0" y="0"/>
                  </a:moveTo>
                  <a:lnTo>
                    <a:pt x="3700691" y="0"/>
                  </a:lnTo>
                  <a:lnTo>
                    <a:pt x="3700691" y="3700691"/>
                  </a:lnTo>
                  <a:lnTo>
                    <a:pt x="0" y="3700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14581144" y="48019"/>
              <a:ext cx="3604668" cy="3604653"/>
              <a:chOff x="0" y="0"/>
              <a:chExt cx="6350000" cy="6349975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12499" r="-12499"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</p:grpSp>
      <p:sp>
        <p:nvSpPr>
          <p:cNvPr id="18" name="TextBox 18"/>
          <p:cNvSpPr txBox="1"/>
          <p:nvPr/>
        </p:nvSpPr>
        <p:spPr>
          <a:xfrm>
            <a:off x="959260" y="486216"/>
            <a:ext cx="3489923" cy="249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15"/>
              </a:lnSpc>
              <a:spcBef>
                <a:spcPct val="0"/>
              </a:spcBef>
            </a:pPr>
            <a:r>
              <a:rPr lang="en-US" sz="1439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About </a:t>
            </a:r>
            <a:r>
              <a:rPr lang="en-US" sz="1439" b="1" dirty="0" err="1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BIKiNNOV</a:t>
            </a:r>
            <a:endParaRPr lang="en-US" sz="1439" b="1" dirty="0">
              <a:solidFill>
                <a:srgbClr val="7B7F82"/>
              </a:solidFill>
              <a:latin typeface="Raleway Bold"/>
              <a:ea typeface="Raleway Bold"/>
              <a:cs typeface="Raleway Bold"/>
              <a:sym typeface="Raleway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59260" y="733425"/>
            <a:ext cx="4700135" cy="495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  <a:spcBef>
                <a:spcPct val="0"/>
              </a:spcBef>
            </a:pPr>
            <a:r>
              <a:rPr lang="en-US" sz="3000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Guiding principles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025536" y="6289690"/>
            <a:ext cx="3302492" cy="373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2"/>
              </a:lnSpc>
              <a:spcBef>
                <a:spcPct val="0"/>
              </a:spcBef>
            </a:pPr>
            <a:r>
              <a:rPr lang="en-US" sz="2166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Sustainability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023047" y="6289690"/>
            <a:ext cx="2705284" cy="35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  <a:spcBef>
                <a:spcPct val="0"/>
              </a:spcBef>
            </a:pPr>
            <a:r>
              <a:rPr lang="en-US" sz="216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Digitalization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528431" y="6289690"/>
            <a:ext cx="3054228" cy="7398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  <a:spcBef>
                <a:spcPct val="0"/>
              </a:spcBef>
            </a:pPr>
            <a:r>
              <a:rPr lang="en-US" sz="216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People and Intellectual</a:t>
            </a:r>
          </a:p>
          <a:p>
            <a:pPr algn="ctr">
              <a:lnSpc>
                <a:spcPts val="3037"/>
              </a:lnSpc>
              <a:spcBef>
                <a:spcPct val="0"/>
              </a:spcBef>
            </a:pPr>
            <a:r>
              <a:rPr lang="en-US" sz="216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Property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3619665" y="6289690"/>
            <a:ext cx="2362019" cy="373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37"/>
              </a:lnSpc>
              <a:spcBef>
                <a:spcPct val="0"/>
              </a:spcBef>
            </a:pPr>
            <a:r>
              <a:rPr lang="en-US" sz="2169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Networking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421" y="8351363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2708880" y="4298171"/>
            <a:ext cx="2692590" cy="2692590"/>
          </a:xfrm>
          <a:custGeom>
            <a:avLst/>
            <a:gdLst/>
            <a:ahLst/>
            <a:cxnLst/>
            <a:rect l="l" t="t" r="r" b="b"/>
            <a:pathLst>
              <a:path w="2692590" h="2692590">
                <a:moveTo>
                  <a:pt x="0" y="0"/>
                </a:moveTo>
                <a:lnTo>
                  <a:pt x="2692590" y="0"/>
                </a:lnTo>
                <a:lnTo>
                  <a:pt x="2692590" y="2692591"/>
                </a:lnTo>
                <a:lnTo>
                  <a:pt x="0" y="26925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2743813" y="4333109"/>
            <a:ext cx="2622725" cy="262271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3626" r="-13626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Freeform 7"/>
          <p:cNvSpPr/>
          <p:nvPr/>
        </p:nvSpPr>
        <p:spPr>
          <a:xfrm>
            <a:off x="6234606" y="4298171"/>
            <a:ext cx="2692590" cy="2692590"/>
          </a:xfrm>
          <a:custGeom>
            <a:avLst/>
            <a:gdLst/>
            <a:ahLst/>
            <a:cxnLst/>
            <a:rect l="l" t="t" r="r" b="b"/>
            <a:pathLst>
              <a:path w="2692590" h="2692590">
                <a:moveTo>
                  <a:pt x="0" y="0"/>
                </a:moveTo>
                <a:lnTo>
                  <a:pt x="2692591" y="0"/>
                </a:lnTo>
                <a:lnTo>
                  <a:pt x="2692591" y="2692591"/>
                </a:lnTo>
                <a:lnTo>
                  <a:pt x="0" y="26925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9758833" y="4298171"/>
            <a:ext cx="2692590" cy="2692590"/>
          </a:xfrm>
          <a:custGeom>
            <a:avLst/>
            <a:gdLst/>
            <a:ahLst/>
            <a:cxnLst/>
            <a:rect l="l" t="t" r="r" b="b"/>
            <a:pathLst>
              <a:path w="2692590" h="2692590">
                <a:moveTo>
                  <a:pt x="0" y="0"/>
                </a:moveTo>
                <a:lnTo>
                  <a:pt x="2692591" y="0"/>
                </a:lnTo>
                <a:lnTo>
                  <a:pt x="2692591" y="2692591"/>
                </a:lnTo>
                <a:lnTo>
                  <a:pt x="0" y="26925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9" name="Group 9"/>
          <p:cNvGrpSpPr/>
          <p:nvPr/>
        </p:nvGrpSpPr>
        <p:grpSpPr>
          <a:xfrm>
            <a:off x="9793766" y="4333109"/>
            <a:ext cx="2622725" cy="2622714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16666" b="-16666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3283061" y="4298171"/>
            <a:ext cx="2692590" cy="2692590"/>
          </a:xfrm>
          <a:custGeom>
            <a:avLst/>
            <a:gdLst/>
            <a:ahLst/>
            <a:cxnLst/>
            <a:rect l="l" t="t" r="r" b="b"/>
            <a:pathLst>
              <a:path w="2692590" h="2692590">
                <a:moveTo>
                  <a:pt x="0" y="0"/>
                </a:moveTo>
                <a:lnTo>
                  <a:pt x="2692590" y="0"/>
                </a:lnTo>
                <a:lnTo>
                  <a:pt x="2692590" y="2692591"/>
                </a:lnTo>
                <a:lnTo>
                  <a:pt x="0" y="269259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4" name="Group 14"/>
          <p:cNvGrpSpPr/>
          <p:nvPr/>
        </p:nvGrpSpPr>
        <p:grpSpPr>
          <a:xfrm>
            <a:off x="6268774" y="4327739"/>
            <a:ext cx="2622725" cy="2622714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998" r="-99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4792" y="738172"/>
            <a:ext cx="11516632" cy="530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Characterisation</a:t>
            </a:r>
            <a:r>
              <a:rPr lang="en-US" sz="30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of materials (metals, polymers, composites)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2349" y="7140532"/>
            <a:ext cx="3485653" cy="307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1"/>
              </a:lnSpc>
              <a:spcBef>
                <a:spcPct val="0"/>
              </a:spcBef>
            </a:pPr>
            <a:r>
              <a:rPr lang="en-US" sz="187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Static and dynamic tests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98002" y="7140532"/>
            <a:ext cx="3724573" cy="66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1"/>
              </a:lnSpc>
              <a:spcBef>
                <a:spcPct val="0"/>
              </a:spcBef>
            </a:pPr>
            <a:r>
              <a:rPr lang="en-US" sz="187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Macro and microstructural analyses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929613" y="7170757"/>
            <a:ext cx="2496403" cy="66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1"/>
              </a:lnSpc>
              <a:spcBef>
                <a:spcPct val="0"/>
              </a:spcBef>
            </a:pPr>
            <a:r>
              <a:rPr lang="en-US" sz="187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Hardness tests on various scales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559515" y="7170757"/>
            <a:ext cx="2215883" cy="99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31"/>
              </a:lnSpc>
              <a:spcBef>
                <a:spcPct val="0"/>
              </a:spcBef>
            </a:pPr>
            <a:r>
              <a:rPr lang="en-US" sz="187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Characterisation</a:t>
            </a:r>
            <a:r>
              <a:rPr lang="en-US" sz="187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of polymers and composites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34792" y="1440483"/>
            <a:ext cx="16609083" cy="2049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just">
              <a:lnSpc>
                <a:spcPts val="2659"/>
              </a:lnSpc>
              <a:spcBef>
                <a:spcPct val="0"/>
              </a:spcBef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Mechanical properties</a:t>
            </a:r>
          </a:p>
          <a:p>
            <a:pPr marL="410209" lvl="1" indent="-205105" algn="just">
              <a:lnSpc>
                <a:spcPts val="2659"/>
              </a:lnSpc>
              <a:spcBef>
                <a:spcPct val="0"/>
              </a:spcBef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Hardness</a:t>
            </a:r>
          </a:p>
          <a:p>
            <a:pPr marL="410209" lvl="1" indent="-205105" algn="just">
              <a:lnSpc>
                <a:spcPts val="2659"/>
              </a:lnSpc>
              <a:spcBef>
                <a:spcPct val="0"/>
              </a:spcBef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Microstructure and macrostructure</a:t>
            </a:r>
          </a:p>
          <a:p>
            <a:pPr marL="410209" lvl="1" indent="-205105" algn="just">
              <a:lnSpc>
                <a:spcPts val="2659"/>
              </a:lnSpc>
              <a:spcBef>
                <a:spcPct val="0"/>
              </a:spcBef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Elemental and molecular chemical composition</a:t>
            </a:r>
          </a:p>
          <a:p>
            <a:pPr marL="410209" lvl="1" indent="-205105" algn="just">
              <a:lnSpc>
                <a:spcPts val="2659"/>
              </a:lnSpc>
              <a:spcBef>
                <a:spcPct val="0"/>
              </a:spcBef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Metallographic analysis</a:t>
            </a:r>
          </a:p>
          <a:p>
            <a:pPr marL="410209" lvl="1" indent="-205105" algn="just">
              <a:lnSpc>
                <a:spcPts val="2659"/>
              </a:lnSpc>
              <a:spcBef>
                <a:spcPct val="0"/>
              </a:spcBef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Weld </a:t>
            </a:r>
            <a:r>
              <a:rPr lang="en-US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Characterisation</a:t>
            </a:r>
            <a:endParaRPr lang="en-US" sz="189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" name="Imagem 23" descr="Uma imagem com lavatório, design, interior&#10;&#10;Os conteúdos gerados por IA poderão estar incorretos.">
            <a:extLst>
              <a:ext uri="{FF2B5EF4-FFF2-40B4-BE49-F238E27FC236}">
                <a16:creationId xmlns:a16="http://schemas.microsoft.com/office/drawing/2014/main" id="{CC143628-6874-F4AC-A589-D6695465CF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515" y="4348094"/>
            <a:ext cx="2593681" cy="2573148"/>
          </a:xfrm>
          <a:prstGeom prst="flowChartConnector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1421" y="8351363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4" name="Freeform 4"/>
          <p:cNvSpPr/>
          <p:nvPr/>
        </p:nvSpPr>
        <p:spPr>
          <a:xfrm>
            <a:off x="2710243" y="3870519"/>
            <a:ext cx="2602145" cy="2602145"/>
          </a:xfrm>
          <a:custGeom>
            <a:avLst/>
            <a:gdLst/>
            <a:ahLst/>
            <a:cxnLst/>
            <a:rect l="l" t="t" r="r" b="b"/>
            <a:pathLst>
              <a:path w="2602145" h="2602145">
                <a:moveTo>
                  <a:pt x="0" y="0"/>
                </a:moveTo>
                <a:lnTo>
                  <a:pt x="2602145" y="0"/>
                </a:lnTo>
                <a:lnTo>
                  <a:pt x="2602145" y="2602145"/>
                </a:lnTo>
                <a:lnTo>
                  <a:pt x="0" y="2602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5" name="Group 5"/>
          <p:cNvGrpSpPr/>
          <p:nvPr/>
        </p:nvGrpSpPr>
        <p:grpSpPr>
          <a:xfrm>
            <a:off x="2744003" y="3904283"/>
            <a:ext cx="2534626" cy="2534616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22393" r="-22393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7" name="Freeform 7"/>
          <p:cNvSpPr/>
          <p:nvPr/>
        </p:nvSpPr>
        <p:spPr>
          <a:xfrm>
            <a:off x="6117538" y="3866183"/>
            <a:ext cx="2602145" cy="2602145"/>
          </a:xfrm>
          <a:custGeom>
            <a:avLst/>
            <a:gdLst/>
            <a:ahLst/>
            <a:cxnLst/>
            <a:rect l="l" t="t" r="r" b="b"/>
            <a:pathLst>
              <a:path w="2602145" h="2602145">
                <a:moveTo>
                  <a:pt x="0" y="0"/>
                </a:moveTo>
                <a:lnTo>
                  <a:pt x="2602145" y="0"/>
                </a:lnTo>
                <a:lnTo>
                  <a:pt x="2602145" y="2602145"/>
                </a:lnTo>
                <a:lnTo>
                  <a:pt x="0" y="2602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9523385" y="3866183"/>
            <a:ext cx="2602145" cy="2602145"/>
          </a:xfrm>
          <a:custGeom>
            <a:avLst/>
            <a:gdLst/>
            <a:ahLst/>
            <a:cxnLst/>
            <a:rect l="l" t="t" r="r" b="b"/>
            <a:pathLst>
              <a:path w="2602145" h="2602145">
                <a:moveTo>
                  <a:pt x="0" y="0"/>
                </a:moveTo>
                <a:lnTo>
                  <a:pt x="2602145" y="0"/>
                </a:lnTo>
                <a:lnTo>
                  <a:pt x="2602145" y="2602145"/>
                </a:lnTo>
                <a:lnTo>
                  <a:pt x="0" y="2602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9" name="Group 9"/>
          <p:cNvGrpSpPr/>
          <p:nvPr/>
        </p:nvGrpSpPr>
        <p:grpSpPr>
          <a:xfrm>
            <a:off x="9557144" y="3899948"/>
            <a:ext cx="2534626" cy="2534616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t="-33407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2929232" y="3885233"/>
            <a:ext cx="2602145" cy="2602145"/>
          </a:xfrm>
          <a:custGeom>
            <a:avLst/>
            <a:gdLst/>
            <a:ahLst/>
            <a:cxnLst/>
            <a:rect l="l" t="t" r="r" b="b"/>
            <a:pathLst>
              <a:path w="2602145" h="2602145">
                <a:moveTo>
                  <a:pt x="0" y="0"/>
                </a:moveTo>
                <a:lnTo>
                  <a:pt x="2602144" y="0"/>
                </a:lnTo>
                <a:lnTo>
                  <a:pt x="2602144" y="2602145"/>
                </a:lnTo>
                <a:lnTo>
                  <a:pt x="0" y="260214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4" name="Group 14"/>
          <p:cNvGrpSpPr/>
          <p:nvPr/>
        </p:nvGrpSpPr>
        <p:grpSpPr>
          <a:xfrm>
            <a:off x="6150559" y="3885233"/>
            <a:ext cx="2534626" cy="2534616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20715" b="-12618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4792" y="870253"/>
            <a:ext cx="11300387" cy="504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 err="1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Characterisation</a:t>
            </a:r>
            <a:r>
              <a:rPr lang="en-US" sz="2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 of materials (metals, polymers, composites)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27032" y="6551947"/>
            <a:ext cx="3368568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Atomic force microscopy (AFM)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052764" y="6570247"/>
            <a:ext cx="2876440" cy="999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Hardness tests on various scales, with adjusted load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712982" y="6639778"/>
            <a:ext cx="2412547" cy="1010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Determination of the properties of paints and coatings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963730" y="6663908"/>
            <a:ext cx="2737428" cy="66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Corrosion resistance tests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34792" y="1610496"/>
            <a:ext cx="16609083" cy="1356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10209" lvl="1" indent="-205105" algn="just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Topography on the nanometer scale</a:t>
            </a:r>
          </a:p>
          <a:p>
            <a:pPr marL="410209" lvl="1" indent="-205105" algn="just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Surface hardness</a:t>
            </a:r>
          </a:p>
          <a:p>
            <a:pPr marL="410209" lvl="1" indent="-205105" algn="just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Coating thickness</a:t>
            </a:r>
          </a:p>
          <a:p>
            <a:pPr marL="410209" lvl="1" indent="-205105" algn="just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Resistance to exposure to corrosive environments, temperature variations, humidity, rain, UV light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2963730" y="3904283"/>
            <a:ext cx="2534626" cy="2534616"/>
            <a:chOff x="0" y="0"/>
            <a:chExt cx="6350000" cy="634997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2654" r="-2654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21739" y="610757"/>
            <a:ext cx="9848909" cy="800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284"/>
              </a:lnSpc>
            </a:pPr>
            <a:r>
              <a:rPr lang="en-US" sz="3200" b="1" dirty="0">
                <a:latin typeface="Raleway" pitchFamily="2" charset="0"/>
                <a:ea typeface="Calibri (MS) Bold"/>
                <a:cs typeface="Calibri (MS) Bold"/>
                <a:sym typeface="Calibri (MS) Bold"/>
              </a:rPr>
              <a:t>Scanning </a:t>
            </a:r>
            <a:r>
              <a:rPr lang="en-US" sz="3200" b="1" dirty="0" err="1">
                <a:latin typeface="Raleway" pitchFamily="2" charset="0"/>
                <a:ea typeface="Calibri (MS) Bold"/>
                <a:cs typeface="Calibri (MS) Bold"/>
                <a:sym typeface="Calibri (MS) Bold"/>
              </a:rPr>
              <a:t>Eletron</a:t>
            </a:r>
            <a:r>
              <a:rPr lang="en-US" sz="3200" b="1" dirty="0">
                <a:latin typeface="Raleway" pitchFamily="2" charset="0"/>
                <a:ea typeface="Calibri (MS) Bold"/>
                <a:cs typeface="Calibri (MS) Bold"/>
                <a:sym typeface="Calibri (MS) Bold"/>
              </a:rPr>
              <a:t> Microscopy - SEM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85800" y="1456985"/>
            <a:ext cx="16524387" cy="1885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1900" dirty="0">
                <a:latin typeface="Raleway" pitchFamily="2" charset="0"/>
                <a:ea typeface="Calibri (MS)"/>
                <a:cs typeface="Calibri (MS)"/>
                <a:sym typeface="Calibri (MS)"/>
              </a:rPr>
              <a:t>High magnification and high spatial resolution - magnification up to 2M times and resolution down to 0.5 nm ( 15 kV)</a:t>
            </a:r>
          </a:p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1900" dirty="0">
                <a:latin typeface="Raleway" pitchFamily="2" charset="0"/>
                <a:ea typeface="Calibri (MS)"/>
                <a:cs typeface="Calibri (MS)"/>
                <a:sym typeface="Calibri (MS)"/>
              </a:rPr>
              <a:t>High depth of field - Maintains sharp focus even on uneven surfaces</a:t>
            </a:r>
          </a:p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1900" dirty="0">
                <a:latin typeface="Raleway" pitchFamily="2" charset="0"/>
                <a:ea typeface="Calibri (MS)"/>
                <a:cs typeface="Calibri (MS)"/>
                <a:sym typeface="Calibri (MS)"/>
              </a:rPr>
              <a:t>Composition analysis - Can be combined with other techniques to identify chemical elements in the sample</a:t>
            </a:r>
          </a:p>
          <a:p>
            <a:pPr marL="582925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1900" dirty="0">
                <a:latin typeface="Raleway" pitchFamily="2" charset="0"/>
                <a:ea typeface="Calibri (MS)"/>
                <a:cs typeface="Calibri (MS)"/>
                <a:sym typeface="Calibri (MS)"/>
              </a:rPr>
              <a:t>Can </a:t>
            </a:r>
            <a:r>
              <a:rPr lang="en-US" sz="1900" dirty="0" err="1">
                <a:latin typeface="Raleway" pitchFamily="2" charset="0"/>
                <a:ea typeface="Calibri (MS)"/>
                <a:cs typeface="Calibri (MS)"/>
                <a:sym typeface="Calibri (MS)"/>
              </a:rPr>
              <a:t>analyse</a:t>
            </a:r>
            <a:r>
              <a:rPr lang="en-US" sz="1900" dirty="0">
                <a:latin typeface="Raleway" pitchFamily="2" charset="0"/>
                <a:ea typeface="Calibri (MS)"/>
                <a:cs typeface="Calibri (MS)"/>
                <a:sym typeface="Calibri (MS)"/>
              </a:rPr>
              <a:t> porosity, identify fractures and study corrosion </a:t>
            </a:r>
          </a:p>
        </p:txBody>
      </p:sp>
      <p:sp>
        <p:nvSpPr>
          <p:cNvPr id="6" name="Freeform 6"/>
          <p:cNvSpPr/>
          <p:nvPr/>
        </p:nvSpPr>
        <p:spPr>
          <a:xfrm>
            <a:off x="7744645" y="5250204"/>
            <a:ext cx="2730861" cy="2730861"/>
          </a:xfrm>
          <a:custGeom>
            <a:avLst/>
            <a:gdLst/>
            <a:ahLst/>
            <a:cxnLst/>
            <a:rect l="l" t="t" r="r" b="b"/>
            <a:pathLst>
              <a:path w="2730861" h="2730861">
                <a:moveTo>
                  <a:pt x="0" y="0"/>
                </a:moveTo>
                <a:lnTo>
                  <a:pt x="2730861" y="0"/>
                </a:lnTo>
                <a:lnTo>
                  <a:pt x="2730861" y="2730861"/>
                </a:lnTo>
                <a:lnTo>
                  <a:pt x="0" y="27308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7" name="TextBox 7"/>
          <p:cNvSpPr txBox="1"/>
          <p:nvPr/>
        </p:nvSpPr>
        <p:spPr>
          <a:xfrm>
            <a:off x="11498699" y="8122109"/>
            <a:ext cx="2127108" cy="86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6"/>
              </a:lnSpc>
            </a:pPr>
            <a:r>
              <a:rPr lang="en-US" sz="2419" dirty="0">
                <a:latin typeface="Calibri (MS)"/>
                <a:ea typeface="Calibri (MS)"/>
                <a:cs typeface="Calibri (MS)"/>
                <a:sym typeface="Calibri (MS)"/>
              </a:rPr>
              <a:t>Contamination</a:t>
            </a:r>
          </a:p>
          <a:p>
            <a:pPr algn="ctr">
              <a:lnSpc>
                <a:spcPts val="3386"/>
              </a:lnSpc>
              <a:spcBef>
                <a:spcPct val="0"/>
              </a:spcBef>
            </a:pPr>
            <a:endParaRPr lang="en-US" sz="2419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900041" y="8154522"/>
            <a:ext cx="2127108" cy="86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6"/>
              </a:lnSpc>
            </a:pPr>
            <a:r>
              <a:rPr lang="en-US" sz="2419" dirty="0">
                <a:latin typeface="Calibri (MS)"/>
                <a:ea typeface="Calibri (MS)"/>
                <a:cs typeface="Calibri (MS)"/>
                <a:sym typeface="Calibri (MS)"/>
              </a:rPr>
              <a:t>Fractures</a:t>
            </a:r>
          </a:p>
          <a:p>
            <a:pPr algn="ctr">
              <a:lnSpc>
                <a:spcPts val="3386"/>
              </a:lnSpc>
              <a:spcBef>
                <a:spcPct val="0"/>
              </a:spcBef>
            </a:pPr>
            <a:endParaRPr lang="en-US" sz="2419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48717" y="8154522"/>
            <a:ext cx="2127108" cy="869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86"/>
              </a:lnSpc>
            </a:pPr>
            <a:r>
              <a:rPr lang="en-US" sz="2419" dirty="0">
                <a:latin typeface="Calibri (MS)"/>
                <a:ea typeface="Calibri (MS)"/>
                <a:cs typeface="Calibri (MS)"/>
                <a:sym typeface="Calibri (MS)"/>
              </a:rPr>
              <a:t>Corrosion</a:t>
            </a:r>
          </a:p>
          <a:p>
            <a:pPr algn="ctr">
              <a:lnSpc>
                <a:spcPts val="3386"/>
              </a:lnSpc>
              <a:spcBef>
                <a:spcPct val="0"/>
              </a:spcBef>
            </a:pPr>
            <a:endParaRPr lang="en-US" sz="2419" dirty="0">
              <a:solidFill>
                <a:srgbClr val="FFFFFF"/>
              </a:solidFill>
              <a:latin typeface="Calibri (MS)"/>
              <a:ea typeface="Calibri (MS)"/>
              <a:cs typeface="Calibri (MS)"/>
              <a:sym typeface="Calibri (MS)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01021" y="5181075"/>
            <a:ext cx="2952104" cy="2941034"/>
          </a:xfrm>
          <a:custGeom>
            <a:avLst/>
            <a:gdLst/>
            <a:ahLst/>
            <a:cxnLst/>
            <a:rect l="l" t="t" r="r" b="b"/>
            <a:pathLst>
              <a:path w="2952104" h="2941034">
                <a:moveTo>
                  <a:pt x="0" y="0"/>
                </a:moveTo>
                <a:lnTo>
                  <a:pt x="2952104" y="0"/>
                </a:lnTo>
                <a:lnTo>
                  <a:pt x="2952104" y="2941034"/>
                </a:lnTo>
                <a:lnTo>
                  <a:pt x="0" y="2941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5" name="Freeform 15"/>
          <p:cNvSpPr/>
          <p:nvPr/>
        </p:nvSpPr>
        <p:spPr>
          <a:xfrm>
            <a:off x="4445816" y="5168160"/>
            <a:ext cx="2952104" cy="2941034"/>
          </a:xfrm>
          <a:custGeom>
            <a:avLst/>
            <a:gdLst/>
            <a:ahLst/>
            <a:cxnLst/>
            <a:rect l="l" t="t" r="r" b="b"/>
            <a:pathLst>
              <a:path w="2952104" h="2941034">
                <a:moveTo>
                  <a:pt x="0" y="0"/>
                </a:moveTo>
                <a:lnTo>
                  <a:pt x="2952104" y="0"/>
                </a:lnTo>
                <a:lnTo>
                  <a:pt x="2952104" y="2941034"/>
                </a:lnTo>
                <a:lnTo>
                  <a:pt x="0" y="2941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16" name="Group 16"/>
          <p:cNvGrpSpPr/>
          <p:nvPr/>
        </p:nvGrpSpPr>
        <p:grpSpPr>
          <a:xfrm>
            <a:off x="4598165" y="5250204"/>
            <a:ext cx="2730861" cy="2730861"/>
            <a:chOff x="0" y="0"/>
            <a:chExt cx="3641149" cy="364114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641149" cy="3641149"/>
            </a:xfrm>
            <a:custGeom>
              <a:avLst/>
              <a:gdLst/>
              <a:ahLst/>
              <a:cxnLst/>
              <a:rect l="l" t="t" r="r" b="b"/>
              <a:pathLst>
                <a:path w="3641149" h="3641149">
                  <a:moveTo>
                    <a:pt x="0" y="0"/>
                  </a:moveTo>
                  <a:lnTo>
                    <a:pt x="3641149" y="0"/>
                  </a:lnTo>
                  <a:lnTo>
                    <a:pt x="3641149" y="3641149"/>
                  </a:lnTo>
                  <a:lnTo>
                    <a:pt x="0" y="3641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47239" y="47246"/>
              <a:ext cx="3546670" cy="3546656"/>
              <a:chOff x="0" y="0"/>
              <a:chExt cx="6350000" cy="634997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r="-37785"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7589944" y="5160479"/>
            <a:ext cx="2952104" cy="2941034"/>
          </a:xfrm>
          <a:custGeom>
            <a:avLst/>
            <a:gdLst/>
            <a:ahLst/>
            <a:cxnLst/>
            <a:rect l="l" t="t" r="r" b="b"/>
            <a:pathLst>
              <a:path w="2952104" h="2941034">
                <a:moveTo>
                  <a:pt x="0" y="0"/>
                </a:moveTo>
                <a:lnTo>
                  <a:pt x="2952104" y="0"/>
                </a:lnTo>
                <a:lnTo>
                  <a:pt x="2952104" y="2941034"/>
                </a:lnTo>
                <a:lnTo>
                  <a:pt x="0" y="29410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21" name="Group 21"/>
          <p:cNvGrpSpPr/>
          <p:nvPr/>
        </p:nvGrpSpPr>
        <p:grpSpPr>
          <a:xfrm>
            <a:off x="7780074" y="5285638"/>
            <a:ext cx="2660003" cy="2659992"/>
            <a:chOff x="0" y="0"/>
            <a:chExt cx="6350000" cy="634997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l="-19257" r="-19257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034689" y="8246424"/>
            <a:ext cx="3411127" cy="620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4"/>
              </a:lnSpc>
              <a:spcBef>
                <a:spcPct val="0"/>
              </a:spcBef>
            </a:pPr>
            <a:r>
              <a:rPr lang="en-US" sz="2420" dirty="0">
                <a:latin typeface="Calibri (MS)"/>
                <a:ea typeface="Calibri (MS)"/>
                <a:cs typeface="Calibri (MS)"/>
                <a:sym typeface="Calibri (MS)"/>
              </a:rPr>
              <a:t>Elemental mapping by EDS</a:t>
            </a:r>
          </a:p>
        </p:txBody>
      </p:sp>
      <p:sp>
        <p:nvSpPr>
          <p:cNvPr id="24" name="Freeform 24"/>
          <p:cNvSpPr/>
          <p:nvPr/>
        </p:nvSpPr>
        <p:spPr>
          <a:xfrm>
            <a:off x="10770648" y="5143500"/>
            <a:ext cx="3027537" cy="3016184"/>
          </a:xfrm>
          <a:custGeom>
            <a:avLst/>
            <a:gdLst/>
            <a:ahLst/>
            <a:cxnLst/>
            <a:rect l="l" t="t" r="r" b="b"/>
            <a:pathLst>
              <a:path w="3027537" h="3016184">
                <a:moveTo>
                  <a:pt x="0" y="0"/>
                </a:moveTo>
                <a:lnTo>
                  <a:pt x="3027537" y="0"/>
                </a:lnTo>
                <a:lnTo>
                  <a:pt x="3027537" y="3016184"/>
                </a:lnTo>
                <a:lnTo>
                  <a:pt x="0" y="30161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25" name="Group 25"/>
          <p:cNvGrpSpPr/>
          <p:nvPr/>
        </p:nvGrpSpPr>
        <p:grpSpPr>
          <a:xfrm>
            <a:off x="1470104" y="5280516"/>
            <a:ext cx="2694022" cy="2694022"/>
            <a:chOff x="0" y="0"/>
            <a:chExt cx="3592029" cy="3592029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592029" cy="3592029"/>
            </a:xfrm>
            <a:custGeom>
              <a:avLst/>
              <a:gdLst/>
              <a:ahLst/>
              <a:cxnLst/>
              <a:rect l="l" t="t" r="r" b="b"/>
              <a:pathLst>
                <a:path w="3592029" h="3592029">
                  <a:moveTo>
                    <a:pt x="0" y="0"/>
                  </a:moveTo>
                  <a:lnTo>
                    <a:pt x="3592029" y="0"/>
                  </a:lnTo>
                  <a:lnTo>
                    <a:pt x="3592029" y="3592029"/>
                  </a:lnTo>
                  <a:lnTo>
                    <a:pt x="0" y="35920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42526" y="46609"/>
              <a:ext cx="3498826" cy="3498812"/>
              <a:chOff x="0" y="0"/>
              <a:chExt cx="6350000" cy="634997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b="-2995"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</p:grpSp>
      <p:sp>
        <p:nvSpPr>
          <p:cNvPr id="29" name="TextBox 29"/>
          <p:cNvSpPr txBox="1"/>
          <p:nvPr/>
        </p:nvSpPr>
        <p:spPr>
          <a:xfrm>
            <a:off x="14143564" y="8214304"/>
            <a:ext cx="3238429" cy="598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71"/>
              </a:lnSpc>
              <a:spcBef>
                <a:spcPct val="0"/>
              </a:spcBef>
            </a:pPr>
            <a:r>
              <a:rPr lang="en-US" sz="2420" dirty="0">
                <a:latin typeface="Calibri (MS)"/>
                <a:ea typeface="Calibri (MS)"/>
                <a:cs typeface="Calibri (MS)"/>
                <a:sym typeface="Calibri (MS)"/>
              </a:rPr>
              <a:t>Microstructural analysis by EBSD</a:t>
            </a:r>
          </a:p>
        </p:txBody>
      </p:sp>
      <p:sp>
        <p:nvSpPr>
          <p:cNvPr id="30" name="Freeform 30"/>
          <p:cNvSpPr/>
          <p:nvPr/>
        </p:nvSpPr>
        <p:spPr>
          <a:xfrm>
            <a:off x="13988685" y="5181075"/>
            <a:ext cx="2998294" cy="2987051"/>
          </a:xfrm>
          <a:custGeom>
            <a:avLst/>
            <a:gdLst/>
            <a:ahLst/>
            <a:cxnLst/>
            <a:rect l="l" t="t" r="r" b="b"/>
            <a:pathLst>
              <a:path w="2998294" h="2987051">
                <a:moveTo>
                  <a:pt x="0" y="0"/>
                </a:moveTo>
                <a:lnTo>
                  <a:pt x="2998294" y="0"/>
                </a:lnTo>
                <a:lnTo>
                  <a:pt x="2998294" y="2987050"/>
                </a:lnTo>
                <a:lnTo>
                  <a:pt x="0" y="29870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grpSp>
        <p:nvGrpSpPr>
          <p:cNvPr id="31" name="Group 31"/>
          <p:cNvGrpSpPr/>
          <p:nvPr/>
        </p:nvGrpSpPr>
        <p:grpSpPr>
          <a:xfrm>
            <a:off x="14169660" y="5303954"/>
            <a:ext cx="2741293" cy="2741293"/>
            <a:chOff x="0" y="0"/>
            <a:chExt cx="3655057" cy="3655057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655057" cy="3655057"/>
            </a:xfrm>
            <a:custGeom>
              <a:avLst/>
              <a:gdLst/>
              <a:ahLst/>
              <a:cxnLst/>
              <a:rect l="l" t="t" r="r" b="b"/>
              <a:pathLst>
                <a:path w="3655057" h="3655057">
                  <a:moveTo>
                    <a:pt x="0" y="0"/>
                  </a:moveTo>
                  <a:lnTo>
                    <a:pt x="3655057" y="0"/>
                  </a:lnTo>
                  <a:lnTo>
                    <a:pt x="3655057" y="3655057"/>
                  </a:lnTo>
                  <a:lnTo>
                    <a:pt x="0" y="36550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43273" y="47427"/>
              <a:ext cx="3560218" cy="3560204"/>
              <a:chOff x="0" y="0"/>
              <a:chExt cx="6350000" cy="6349975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t="-4416" b="-4416"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</p:grpSp>
      <p:grpSp>
        <p:nvGrpSpPr>
          <p:cNvPr id="13" name="Group 13"/>
          <p:cNvGrpSpPr/>
          <p:nvPr/>
        </p:nvGrpSpPr>
        <p:grpSpPr>
          <a:xfrm>
            <a:off x="10989100" y="5257025"/>
            <a:ext cx="2724051" cy="2724040"/>
            <a:chOff x="4618285" y="-2481860"/>
            <a:chExt cx="6350000" cy="6349975"/>
          </a:xfrm>
        </p:grpSpPr>
        <p:sp>
          <p:nvSpPr>
            <p:cNvPr id="14" name="Freeform 14"/>
            <p:cNvSpPr/>
            <p:nvPr/>
          </p:nvSpPr>
          <p:spPr>
            <a:xfrm>
              <a:off x="4618285" y="-248186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l="-17152" r="-17152"/>
              </a:stretch>
            </a:blipFill>
          </p:spPr>
          <p:txBody>
            <a:bodyPr/>
            <a:lstStyle/>
            <a:p>
              <a:endParaRPr lang="pt-PT"/>
            </a:p>
          </p:txBody>
        </p:sp>
      </p:grpSp>
      <p:sp>
        <p:nvSpPr>
          <p:cNvPr id="11" name="TextBox 16">
            <a:extLst>
              <a:ext uri="{FF2B5EF4-FFF2-40B4-BE49-F238E27FC236}">
                <a16:creationId xmlns:a16="http://schemas.microsoft.com/office/drawing/2014/main" id="{324C801D-541A-AB86-DD6B-3170C4C9CA92}"/>
              </a:ext>
            </a:extLst>
          </p:cNvPr>
          <p:cNvSpPr txBox="1"/>
          <p:nvPr/>
        </p:nvSpPr>
        <p:spPr>
          <a:xfrm>
            <a:off x="959260" y="486216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8571" y="8285719"/>
            <a:ext cx="6219994" cy="1945162"/>
          </a:xfrm>
          <a:custGeom>
            <a:avLst/>
            <a:gdLst/>
            <a:ahLst/>
            <a:cxnLst/>
            <a:rect l="l" t="t" r="r" b="b"/>
            <a:pathLst>
              <a:path w="6219994" h="1945162">
                <a:moveTo>
                  <a:pt x="0" y="0"/>
                </a:moveTo>
                <a:lnTo>
                  <a:pt x="6219994" y="0"/>
                </a:lnTo>
                <a:lnTo>
                  <a:pt x="6219994" y="1945162"/>
                </a:lnTo>
                <a:lnTo>
                  <a:pt x="0" y="19451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3" name="Freeform 3"/>
          <p:cNvSpPr/>
          <p:nvPr/>
        </p:nvSpPr>
        <p:spPr>
          <a:xfrm>
            <a:off x="16644090" y="8643090"/>
            <a:ext cx="1230421" cy="1230421"/>
          </a:xfrm>
          <a:custGeom>
            <a:avLst/>
            <a:gdLst/>
            <a:ahLst/>
            <a:cxnLst/>
            <a:rect l="l" t="t" r="r" b="b"/>
            <a:pathLst>
              <a:path w="1230421" h="1230421">
                <a:moveTo>
                  <a:pt x="0" y="0"/>
                </a:moveTo>
                <a:lnTo>
                  <a:pt x="1230420" y="0"/>
                </a:lnTo>
                <a:lnTo>
                  <a:pt x="1230420" y="1230420"/>
                </a:lnTo>
                <a:lnTo>
                  <a:pt x="0" y="12304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8" name="Freeform 8"/>
          <p:cNvSpPr/>
          <p:nvPr/>
        </p:nvSpPr>
        <p:spPr>
          <a:xfrm>
            <a:off x="7013661" y="6299538"/>
            <a:ext cx="1131023" cy="2050640"/>
          </a:xfrm>
          <a:custGeom>
            <a:avLst/>
            <a:gdLst/>
            <a:ahLst/>
            <a:cxnLst/>
            <a:rect l="l" t="t" r="r" b="b"/>
            <a:pathLst>
              <a:path w="1131023" h="2050640">
                <a:moveTo>
                  <a:pt x="0" y="0"/>
                </a:moveTo>
                <a:lnTo>
                  <a:pt x="1131023" y="0"/>
                </a:lnTo>
                <a:lnTo>
                  <a:pt x="1131023" y="2050640"/>
                </a:lnTo>
                <a:lnTo>
                  <a:pt x="0" y="20506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9" name="Freeform 9"/>
          <p:cNvSpPr/>
          <p:nvPr/>
        </p:nvSpPr>
        <p:spPr>
          <a:xfrm rot="7430832" flipH="1">
            <a:off x="5513243" y="6040549"/>
            <a:ext cx="759760" cy="2271022"/>
          </a:xfrm>
          <a:custGeom>
            <a:avLst/>
            <a:gdLst/>
            <a:ahLst/>
            <a:cxnLst/>
            <a:rect l="l" t="t" r="r" b="b"/>
            <a:pathLst>
              <a:path w="759760" h="2271022">
                <a:moveTo>
                  <a:pt x="759760" y="0"/>
                </a:moveTo>
                <a:lnTo>
                  <a:pt x="0" y="0"/>
                </a:lnTo>
                <a:lnTo>
                  <a:pt x="0" y="2271022"/>
                </a:lnTo>
                <a:lnTo>
                  <a:pt x="759760" y="2271022"/>
                </a:lnTo>
                <a:lnTo>
                  <a:pt x="75976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PT"/>
          </a:p>
        </p:txBody>
      </p:sp>
      <p:sp>
        <p:nvSpPr>
          <p:cNvPr id="14" name="TextBox 14"/>
          <p:cNvSpPr txBox="1"/>
          <p:nvPr/>
        </p:nvSpPr>
        <p:spPr>
          <a:xfrm>
            <a:off x="959260" y="242408"/>
            <a:ext cx="3489923" cy="2490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021"/>
              </a:lnSpc>
              <a:spcBef>
                <a:spcPct val="0"/>
              </a:spcBef>
            </a:pPr>
            <a:r>
              <a:rPr lang="en-US" sz="1443" b="1" dirty="0">
                <a:solidFill>
                  <a:srgbClr val="7B7F82"/>
                </a:solidFill>
                <a:latin typeface="Raleway Bold"/>
                <a:ea typeface="Raleway Bold"/>
                <a:cs typeface="Raleway Bold"/>
                <a:sym typeface="Raleway Bold"/>
              </a:rPr>
              <a:t>Our Capacities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49735" y="439420"/>
            <a:ext cx="2443848" cy="5048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199"/>
              </a:lnSpc>
              <a:spcBef>
                <a:spcPct val="0"/>
              </a:spcBef>
            </a:pPr>
            <a:r>
              <a:rPr lang="en-US" sz="2999" b="1" dirty="0">
                <a:solidFill>
                  <a:srgbClr val="000000"/>
                </a:solidFill>
                <a:latin typeface="Raleway Bold"/>
                <a:ea typeface="Raleway Bold"/>
                <a:cs typeface="Raleway Bold"/>
                <a:sym typeface="Raleway Bold"/>
              </a:rPr>
              <a:t>Tomography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90915" y="3135978"/>
            <a:ext cx="6925541" cy="1702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pt-PT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Maximum</a:t>
            </a:r>
            <a:r>
              <a:rPr lang="pt-PT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PT" sz="1899" dirty="0" err="1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analysis</a:t>
            </a:r>
            <a:r>
              <a:rPr lang="pt-PT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 volume : 800 mm (Ø) x 1415 mm (H)</a:t>
            </a:r>
            <a:endParaRPr lang="en-US" sz="189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Maximum sample weight: 275 Kg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2 X-ray sources; </a:t>
            </a: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Resolution: ~0.8 </a:t>
            </a:r>
            <a:r>
              <a:rPr lang="el-GR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μ</a:t>
            </a:r>
            <a:r>
              <a:rPr lang="en-US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m;</a:t>
            </a:r>
            <a:endParaRPr lang="pl-PL" sz="189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410209" lvl="1" indent="-205105">
              <a:lnSpc>
                <a:spcPts val="2659"/>
              </a:lnSpc>
              <a:buFont typeface="Arial"/>
              <a:buChar char="•"/>
            </a:pPr>
            <a:r>
              <a:rPr lang="pl-PL" sz="1899" dirty="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Power: 3 W to 450 W;</a:t>
            </a:r>
            <a:endParaRPr lang="en-US" sz="1899" dirty="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D2FD9BBC-AFE3-7B3A-F9B4-2B8A4C780DD6}"/>
              </a:ext>
            </a:extLst>
          </p:cNvPr>
          <p:cNvGrpSpPr/>
          <p:nvPr/>
        </p:nvGrpSpPr>
        <p:grpSpPr>
          <a:xfrm>
            <a:off x="1752600" y="1368012"/>
            <a:ext cx="4931526" cy="4931526"/>
            <a:chOff x="10274990" y="3028116"/>
            <a:chExt cx="4931526" cy="4931526"/>
          </a:xfrm>
        </p:grpSpPr>
        <p:sp>
          <p:nvSpPr>
            <p:cNvPr id="11" name="Freeform 11"/>
            <p:cNvSpPr/>
            <p:nvPr/>
          </p:nvSpPr>
          <p:spPr>
            <a:xfrm>
              <a:off x="10274990" y="3028116"/>
              <a:ext cx="4931526" cy="4931526"/>
            </a:xfrm>
            <a:custGeom>
              <a:avLst/>
              <a:gdLst/>
              <a:ahLst/>
              <a:cxnLst/>
              <a:rect l="l" t="t" r="r" b="b"/>
              <a:pathLst>
                <a:path w="6575368" h="6575368">
                  <a:moveTo>
                    <a:pt x="0" y="0"/>
                  </a:moveTo>
                  <a:lnTo>
                    <a:pt x="6575368" y="0"/>
                  </a:lnTo>
                  <a:lnTo>
                    <a:pt x="6575368" y="6575368"/>
                  </a:lnTo>
                  <a:lnTo>
                    <a:pt x="0" y="65753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pt-PT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10338970" y="3092106"/>
              <a:ext cx="4803566" cy="4803547"/>
              <a:chOff x="-2303601" y="-2124105"/>
              <a:chExt cx="6350000" cy="634997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-2303601" y="-2124105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5">
                    <a:moveTo>
                      <a:pt x="6350000" y="3175025"/>
                    </a:moveTo>
                    <a:cubicBezTo>
                      <a:pt x="6350000" y="4928451"/>
                      <a:pt x="4928476" y="6349975"/>
                      <a:pt x="3175000" y="6349975"/>
                    </a:cubicBezTo>
                    <a:cubicBezTo>
                      <a:pt x="1421498" y="6349975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2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9730" r="-30556"/>
                </a:stretch>
              </a:blipFill>
            </p:spPr>
            <p:txBody>
              <a:bodyPr/>
              <a:lstStyle/>
              <a:p>
                <a:endParaRPr lang="pt-PT"/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427F884-0FFB-45F8-9A21-34AA8BE1467A}">
  <we:reference id="wa200007063" version="1.2.0.0" store="pt-PT" storeType="OMEX"/>
  <we:alternateReferences>
    <we:reference id="wa200007063" version="1.2.0.0" store="wa2000070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694D451530026448EFD3612FA850684" ma:contentTypeVersion="9" ma:contentTypeDescription="Criar um novo documento." ma:contentTypeScope="" ma:versionID="3b603ef3b96c3218163f9ed1a97fd77a">
  <xsd:schema xmlns:xsd="http://www.w3.org/2001/XMLSchema" xmlns:xs="http://www.w3.org/2001/XMLSchema" xmlns:p="http://schemas.microsoft.com/office/2006/metadata/properties" xmlns:ns2="99016ee0-3be7-4d2d-be76-916828f92227" targetNamespace="http://schemas.microsoft.com/office/2006/metadata/properties" ma:root="true" ma:fieldsID="6670690b0a7d4fcdf6e190f991b3c356" ns2:_="">
    <xsd:import namespace="99016ee0-3be7-4d2d-be76-916828f922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016ee0-3be7-4d2d-be76-916828f922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Etiquetas de Imagem" ma:readOnly="false" ma:fieldId="{5cf76f15-5ced-4ddc-b409-7134ff3c332f}" ma:taxonomyMulti="true" ma:sspId="1fe78960-8770-4d9d-8876-7962ffd25e8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9016ee0-3be7-4d2d-be76-916828f9222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A058FA-D221-4B60-8B82-B71836E40AE1}"/>
</file>

<file path=customXml/itemProps2.xml><?xml version="1.0" encoding="utf-8"?>
<ds:datastoreItem xmlns:ds="http://schemas.openxmlformats.org/officeDocument/2006/customXml" ds:itemID="{9DABF426-D70E-46A1-BDFD-C5E52CCAC6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FD06BB-26FC-4F54-86EE-E53EA14726BF}">
  <ds:schemaRefs>
    <ds:schemaRef ds:uri="http://schemas.openxmlformats.org/package/2006/metadata/core-properties"/>
    <ds:schemaRef ds:uri="http://www.w3.org/XML/1998/namespace"/>
    <ds:schemaRef ds:uri="efcc588d-5202-4e4c-a981-c0c2977708f1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purl.org/dc/dcmitype/"/>
    <ds:schemaRef ds:uri="c4b2e031-bb47-483b-bb8e-95550bf29ebd"/>
    <ds:schemaRef ds:uri="d8b53466-2097-45af-867d-361aed06086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277</TotalTime>
  <Words>1160</Words>
  <Application>Microsoft Office PowerPoint</Application>
  <PresentationFormat>Personalizados</PresentationFormat>
  <Paragraphs>187</Paragraphs>
  <Slides>24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24</vt:i4>
      </vt:variant>
    </vt:vector>
  </HeadingPairs>
  <TitlesOfParts>
    <vt:vector size="32" baseType="lpstr">
      <vt:lpstr>Raleway</vt:lpstr>
      <vt:lpstr>Arial</vt:lpstr>
      <vt:lpstr>Bitter Medium</vt:lpstr>
      <vt:lpstr>Calibri</vt:lpstr>
      <vt:lpstr>Calibri (MS)</vt:lpstr>
      <vt:lpstr>Aptos</vt:lpstr>
      <vt:lpstr>Raleway Bold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jornadas</dc:title>
  <dc:creator>Cesar Coutinho</dc:creator>
  <cp:lastModifiedBy>Sylvie Martins</cp:lastModifiedBy>
  <cp:revision>5</cp:revision>
  <dcterms:created xsi:type="dcterms:W3CDTF">2006-08-16T00:00:00Z</dcterms:created>
  <dcterms:modified xsi:type="dcterms:W3CDTF">2025-05-27T17:37:54Z</dcterms:modified>
  <dc:identifier>DAGliLK8LGI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0x010100C694D451530026448EFD3612FA850684</vt:lpwstr>
  </property>
</Properties>
</file>